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4" r:id="rId2"/>
  </p:sldMasterIdLst>
  <p:notesMasterIdLst>
    <p:notesMasterId r:id="rId22"/>
  </p:notesMasterIdLst>
  <p:sldIdLst>
    <p:sldId id="302" r:id="rId3"/>
    <p:sldId id="329" r:id="rId4"/>
    <p:sldId id="343" r:id="rId5"/>
    <p:sldId id="333" r:id="rId6"/>
    <p:sldId id="346" r:id="rId7"/>
    <p:sldId id="342" r:id="rId8"/>
    <p:sldId id="337" r:id="rId9"/>
    <p:sldId id="347" r:id="rId10"/>
    <p:sldId id="321" r:id="rId11"/>
    <p:sldId id="322" r:id="rId12"/>
    <p:sldId id="344" r:id="rId13"/>
    <p:sldId id="345" r:id="rId14"/>
    <p:sldId id="317" r:id="rId15"/>
    <p:sldId id="326" r:id="rId16"/>
    <p:sldId id="324" r:id="rId17"/>
    <p:sldId id="339" r:id="rId18"/>
    <p:sldId id="340" r:id="rId19"/>
    <p:sldId id="305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%20pc\Downloads\08a42264-e6ec-4440-b778-064e94e058a5_v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Sheet2!$A$6</c:f>
              <c:strCache>
                <c:ptCount val="1"/>
                <c:pt idx="0">
                  <c:v>Zambia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Sheet2!$B$4:$Z$4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Sheet2!$B$6:$Z$6</c:f>
              <c:numCache>
                <c:formatCode>General</c:formatCode>
                <c:ptCount val="25"/>
                <c:pt idx="0">
                  <c:v>642.87012367894715</c:v>
                </c:pt>
                <c:pt idx="1">
                  <c:v>625.86445084707987</c:v>
                </c:pt>
                <c:pt idx="2">
                  <c:v>599.57073509888392</c:v>
                </c:pt>
                <c:pt idx="3">
                  <c:v>624.51931127378725</c:v>
                </c:pt>
                <c:pt idx="4">
                  <c:v>556.4669514286021</c:v>
                </c:pt>
                <c:pt idx="5">
                  <c:v>558.0317053413778</c:v>
                </c:pt>
                <c:pt idx="6">
                  <c:v>577.21244416992806</c:v>
                </c:pt>
                <c:pt idx="7">
                  <c:v>583.18478787840763</c:v>
                </c:pt>
                <c:pt idx="8">
                  <c:v>565.26492666067509</c:v>
                </c:pt>
                <c:pt idx="9">
                  <c:v>575.77710170419027</c:v>
                </c:pt>
                <c:pt idx="10">
                  <c:v>582.62411571981636</c:v>
                </c:pt>
                <c:pt idx="11">
                  <c:v>598.00794175857686</c:v>
                </c:pt>
                <c:pt idx="12">
                  <c:v>609.3169142478456</c:v>
                </c:pt>
                <c:pt idx="13">
                  <c:v>635.32142030558418</c:v>
                </c:pt>
                <c:pt idx="14">
                  <c:v>662.62347655198448</c:v>
                </c:pt>
                <c:pt idx="15">
                  <c:v>691.80894556159274</c:v>
                </c:pt>
                <c:pt idx="16">
                  <c:v>726.11416487933673</c:v>
                </c:pt>
                <c:pt idx="17">
                  <c:v>764.70314345518568</c:v>
                </c:pt>
                <c:pt idx="18">
                  <c:v>800.52775824466698</c:v>
                </c:pt>
                <c:pt idx="19">
                  <c:v>848.88353447408122</c:v>
                </c:pt>
                <c:pt idx="20">
                  <c:v>908.74791705383336</c:v>
                </c:pt>
                <c:pt idx="21">
                  <c:v>937.64218853706859</c:v>
                </c:pt>
                <c:pt idx="22">
                  <c:v>970.76507457908247</c:v>
                </c:pt>
                <c:pt idx="23">
                  <c:v>1004.7145837038927</c:v>
                </c:pt>
                <c:pt idx="24">
                  <c:v>1032.8025319915907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980936128"/>
        <c:axId val="980928512"/>
      </c:barChart>
      <c:lineChart>
        <c:grouping val="standar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Sub-Saharan Africa (developing only)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Sheet2!$B$4:$Z$4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Sheet2!$B$5:$Z$5</c:f>
              <c:numCache>
                <c:formatCode>General</c:formatCode>
                <c:ptCount val="25"/>
                <c:pt idx="0">
                  <c:v>830.00208630871964</c:v>
                </c:pt>
                <c:pt idx="1">
                  <c:v>806.44233366905803</c:v>
                </c:pt>
                <c:pt idx="2">
                  <c:v>772.38552939032593</c:v>
                </c:pt>
                <c:pt idx="3">
                  <c:v>751.29254585030992</c:v>
                </c:pt>
                <c:pt idx="4">
                  <c:v>745.75159010660161</c:v>
                </c:pt>
                <c:pt idx="5">
                  <c:v>750.88615093281248</c:v>
                </c:pt>
                <c:pt idx="6">
                  <c:v>767.25968247132664</c:v>
                </c:pt>
                <c:pt idx="7">
                  <c:v>772.48297030434583</c:v>
                </c:pt>
                <c:pt idx="8">
                  <c:v>768.82971766022763</c:v>
                </c:pt>
                <c:pt idx="9">
                  <c:v>765.73028724034009</c:v>
                </c:pt>
                <c:pt idx="10">
                  <c:v>771.22900995022553</c:v>
                </c:pt>
                <c:pt idx="11">
                  <c:v>777.28387521245452</c:v>
                </c:pt>
                <c:pt idx="12">
                  <c:v>785.17591187992662</c:v>
                </c:pt>
                <c:pt idx="13">
                  <c:v>797.53833280829326</c:v>
                </c:pt>
                <c:pt idx="14">
                  <c:v>848.34427906045892</c:v>
                </c:pt>
                <c:pt idx="15">
                  <c:v>871.69514653723911</c:v>
                </c:pt>
                <c:pt idx="16">
                  <c:v>904.94159680340385</c:v>
                </c:pt>
                <c:pt idx="17">
                  <c:v>940.88605330879579</c:v>
                </c:pt>
                <c:pt idx="18">
                  <c:v>960.8841630133652</c:v>
                </c:pt>
                <c:pt idx="19">
                  <c:v>954.40780639775994</c:v>
                </c:pt>
                <c:pt idx="20">
                  <c:v>977.20924668717464</c:v>
                </c:pt>
                <c:pt idx="21">
                  <c:v>990.93511211754981</c:v>
                </c:pt>
                <c:pt idx="22">
                  <c:v>1002.9176784855181</c:v>
                </c:pt>
                <c:pt idx="23">
                  <c:v>1020.5509186005999</c:v>
                </c:pt>
                <c:pt idx="24">
                  <c:v>1036.1105678536219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936128"/>
        <c:axId val="980928512"/>
      </c:lineChart>
      <c:catAx>
        <c:axId val="9809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928512"/>
        <c:crosses val="autoZero"/>
        <c:auto val="1"/>
        <c:lblAlgn val="ctr"/>
        <c:lblOffset val="100"/>
        <c:noMultiLvlLbl val="0"/>
      </c:catAx>
      <c:valAx>
        <c:axId val="98092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GDP per capita (constant 2005 US$)</a:t>
                </a:r>
                <a:r>
                  <a:rPr lang="en-US" sz="1000" b="0" i="0" u="none" strike="noStrike" baseline="0"/>
                  <a:t>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93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 Trends in Souther</a:t>
            </a:r>
            <a:r>
              <a:rPr lang="en-US" baseline="0"/>
              <a:t>n Africa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'[08a42264-e6ec-4440-b778-064e94e058a5_v2.xls]Sheet2'!$A$4</c:f>
              <c:strCache>
                <c:ptCount val="1"/>
                <c:pt idx="0">
                  <c:v>Urban population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'[08a42264-e6ec-4440-b778-064e94e058a5_v2.xls]Sheet2'!$B$3:$BD$3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'[08a42264-e6ec-4440-b778-064e94e058a5_v2.xls]Sheet2'!$B$4:$BD$4</c:f>
              <c:numCache>
                <c:formatCode>General</c:formatCode>
                <c:ptCount val="55"/>
                <c:pt idx="0">
                  <c:v>6907057410</c:v>
                </c:pt>
                <c:pt idx="1">
                  <c:v>7107237265</c:v>
                </c:pt>
                <c:pt idx="2">
                  <c:v>7324273296</c:v>
                </c:pt>
                <c:pt idx="3">
                  <c:v>7562194907</c:v>
                </c:pt>
                <c:pt idx="4">
                  <c:v>7806220189</c:v>
                </c:pt>
                <c:pt idx="5">
                  <c:v>8017419443</c:v>
                </c:pt>
                <c:pt idx="6">
                  <c:v>8233520918</c:v>
                </c:pt>
                <c:pt idx="7">
                  <c:v>8452898121</c:v>
                </c:pt>
                <c:pt idx="8">
                  <c:v>8673814958</c:v>
                </c:pt>
                <c:pt idx="9">
                  <c:v>8907599773</c:v>
                </c:pt>
                <c:pt idx="10">
                  <c:v>9141317516</c:v>
                </c:pt>
                <c:pt idx="11">
                  <c:v>9381747154</c:v>
                </c:pt>
                <c:pt idx="12">
                  <c:v>9629728860</c:v>
                </c:pt>
                <c:pt idx="13">
                  <c:v>9883581138</c:v>
                </c:pt>
                <c:pt idx="14">
                  <c:v>10152148631</c:v>
                </c:pt>
                <c:pt idx="15">
                  <c:v>10406795404</c:v>
                </c:pt>
                <c:pt idx="16">
                  <c:v>10664498299</c:v>
                </c:pt>
                <c:pt idx="17">
                  <c:v>10926116093</c:v>
                </c:pt>
                <c:pt idx="18">
                  <c:v>11216753869</c:v>
                </c:pt>
                <c:pt idx="19">
                  <c:v>11535190202</c:v>
                </c:pt>
                <c:pt idx="20">
                  <c:v>11861795200</c:v>
                </c:pt>
                <c:pt idx="21">
                  <c:v>12202149180</c:v>
                </c:pt>
                <c:pt idx="22">
                  <c:v>12542898427</c:v>
                </c:pt>
                <c:pt idx="23">
                  <c:v>12878965500</c:v>
                </c:pt>
                <c:pt idx="24">
                  <c:v>13221719816</c:v>
                </c:pt>
                <c:pt idx="25">
                  <c:v>13574852751</c:v>
                </c:pt>
                <c:pt idx="26">
                  <c:v>13941787837</c:v>
                </c:pt>
                <c:pt idx="27">
                  <c:v>14315973571</c:v>
                </c:pt>
                <c:pt idx="28">
                  <c:v>14704966388</c:v>
                </c:pt>
                <c:pt idx="29">
                  <c:v>15091479263</c:v>
                </c:pt>
                <c:pt idx="30">
                  <c:v>15496093078</c:v>
                </c:pt>
                <c:pt idx="31">
                  <c:v>15890285162</c:v>
                </c:pt>
                <c:pt idx="32">
                  <c:v>16272768543</c:v>
                </c:pt>
                <c:pt idx="33">
                  <c:v>16667098873</c:v>
                </c:pt>
                <c:pt idx="34">
                  <c:v>17060145837</c:v>
                </c:pt>
                <c:pt idx="35">
                  <c:v>17465386803</c:v>
                </c:pt>
                <c:pt idx="36">
                  <c:v>17864986694</c:v>
                </c:pt>
                <c:pt idx="37">
                  <c:v>18271903046</c:v>
                </c:pt>
                <c:pt idx="38">
                  <c:v>18683323046</c:v>
                </c:pt>
                <c:pt idx="39">
                  <c:v>19100436522</c:v>
                </c:pt>
                <c:pt idx="40">
                  <c:v>19523564562</c:v>
                </c:pt>
                <c:pt idx="41">
                  <c:v>19976000709</c:v>
                </c:pt>
                <c:pt idx="42">
                  <c:v>20452685773</c:v>
                </c:pt>
                <c:pt idx="43">
                  <c:v>20938103755</c:v>
                </c:pt>
                <c:pt idx="44">
                  <c:v>21433455136</c:v>
                </c:pt>
                <c:pt idx="45">
                  <c:v>21937703358</c:v>
                </c:pt>
                <c:pt idx="46">
                  <c:v>22446370022</c:v>
                </c:pt>
                <c:pt idx="47">
                  <c:v>22960565088</c:v>
                </c:pt>
                <c:pt idx="48">
                  <c:v>23488060153</c:v>
                </c:pt>
                <c:pt idx="49">
                  <c:v>24019977967</c:v>
                </c:pt>
                <c:pt idx="50">
                  <c:v>24556760101</c:v>
                </c:pt>
                <c:pt idx="51">
                  <c:v>25099229719</c:v>
                </c:pt>
                <c:pt idx="52">
                  <c:v>25637552382</c:v>
                </c:pt>
                <c:pt idx="53">
                  <c:v>26192099479</c:v>
                </c:pt>
                <c:pt idx="54">
                  <c:v>26752995750</c:v>
                </c:pt>
              </c:numCache>
            </c:numRef>
          </c:val>
        </c:ser>
        <c:ser>
          <c:idx val="1"/>
          <c:order val="1"/>
          <c:tx>
            <c:strRef>
              <c:f>'[08a42264-e6ec-4440-b778-064e94e058a5_v2.xls]Sheet2'!$A$5</c:f>
              <c:strCache>
                <c:ptCount val="1"/>
                <c:pt idx="0">
                  <c:v>Rural population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'[08a42264-e6ec-4440-b778-064e94e058a5_v2.xls]Sheet2'!$B$3:$BD$3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'[08a42264-e6ec-4440-b778-064e94e058a5_v2.xls]Sheet2'!$B$5:$BD$5</c:f>
              <c:numCache>
                <c:formatCode>General</c:formatCode>
                <c:ptCount val="55"/>
                <c:pt idx="0">
                  <c:v>13909633852</c:v>
                </c:pt>
                <c:pt idx="1">
                  <c:v>13986567015</c:v>
                </c:pt>
                <c:pt idx="2">
                  <c:v>14131214515</c:v>
                </c:pt>
                <c:pt idx="3">
                  <c:v>14339008028</c:v>
                </c:pt>
                <c:pt idx="4">
                  <c:v>14544339990</c:v>
                </c:pt>
                <c:pt idx="5">
                  <c:v>14791734025</c:v>
                </c:pt>
                <c:pt idx="6">
                  <c:v>15057705623</c:v>
                </c:pt>
                <c:pt idx="7">
                  <c:v>15317897788</c:v>
                </c:pt>
                <c:pt idx="8">
                  <c:v>15582669472</c:v>
                </c:pt>
                <c:pt idx="9">
                  <c:v>15861982250</c:v>
                </c:pt>
                <c:pt idx="10">
                  <c:v>16146014996</c:v>
                </c:pt>
                <c:pt idx="11">
                  <c:v>16438067143</c:v>
                </c:pt>
                <c:pt idx="12">
                  <c:v>16719452947</c:v>
                </c:pt>
                <c:pt idx="13">
                  <c:v>16989088571</c:v>
                </c:pt>
                <c:pt idx="14">
                  <c:v>17247313800</c:v>
                </c:pt>
                <c:pt idx="15">
                  <c:v>17508658747</c:v>
                </c:pt>
                <c:pt idx="16">
                  <c:v>17754145584</c:v>
                </c:pt>
                <c:pt idx="17">
                  <c:v>17993748197</c:v>
                </c:pt>
                <c:pt idx="18">
                  <c:v>18213380556</c:v>
                </c:pt>
                <c:pt idx="19">
                  <c:v>18416179513</c:v>
                </c:pt>
                <c:pt idx="20">
                  <c:v>18615517931</c:v>
                </c:pt>
                <c:pt idx="21">
                  <c:v>18813009134</c:v>
                </c:pt>
                <c:pt idx="22">
                  <c:v>19030407159</c:v>
                </c:pt>
                <c:pt idx="23">
                  <c:v>19256877406</c:v>
                </c:pt>
                <c:pt idx="24">
                  <c:v>19474655640</c:v>
                </c:pt>
                <c:pt idx="25">
                  <c:v>19695266415</c:v>
                </c:pt>
                <c:pt idx="26">
                  <c:v>19922446545</c:v>
                </c:pt>
                <c:pt idx="27">
                  <c:v>20158169451</c:v>
                </c:pt>
                <c:pt idx="28">
                  <c:v>20385639955</c:v>
                </c:pt>
                <c:pt idx="29">
                  <c:v>20615875537</c:v>
                </c:pt>
                <c:pt idx="30">
                  <c:v>20846877348</c:v>
                </c:pt>
                <c:pt idx="31">
                  <c:v>21057850083</c:v>
                </c:pt>
                <c:pt idx="32">
                  <c:v>21259487697</c:v>
                </c:pt>
                <c:pt idx="33">
                  <c:v>21454292005</c:v>
                </c:pt>
                <c:pt idx="34">
                  <c:v>21644547370</c:v>
                </c:pt>
                <c:pt idx="35">
                  <c:v>21828876328</c:v>
                </c:pt>
                <c:pt idx="36">
                  <c:v>22007417902</c:v>
                </c:pt>
                <c:pt idx="37">
                  <c:v>22180593289</c:v>
                </c:pt>
                <c:pt idx="38">
                  <c:v>22344557822</c:v>
                </c:pt>
                <c:pt idx="39">
                  <c:v>22499274288</c:v>
                </c:pt>
                <c:pt idx="40">
                  <c:v>22641327924</c:v>
                </c:pt>
                <c:pt idx="41">
                  <c:v>22749442209</c:v>
                </c:pt>
                <c:pt idx="42">
                  <c:v>22831274868</c:v>
                </c:pt>
                <c:pt idx="43">
                  <c:v>22907510236</c:v>
                </c:pt>
                <c:pt idx="44">
                  <c:v>22978192387</c:v>
                </c:pt>
                <c:pt idx="45">
                  <c:v>23043429776</c:v>
                </c:pt>
                <c:pt idx="46">
                  <c:v>23107829706</c:v>
                </c:pt>
                <c:pt idx="47">
                  <c:v>23168455317</c:v>
                </c:pt>
                <c:pt idx="48">
                  <c:v>23225469897</c:v>
                </c:pt>
                <c:pt idx="49">
                  <c:v>23280429830</c:v>
                </c:pt>
                <c:pt idx="50">
                  <c:v>23332157452</c:v>
                </c:pt>
                <c:pt idx="51">
                  <c:v>23383488696</c:v>
                </c:pt>
                <c:pt idx="52">
                  <c:v>23429143514</c:v>
                </c:pt>
                <c:pt idx="53">
                  <c:v>23484557347</c:v>
                </c:pt>
                <c:pt idx="54">
                  <c:v>23542160810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0941024"/>
        <c:axId val="980937216"/>
      </c:areaChart>
      <c:catAx>
        <c:axId val="98094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937216"/>
        <c:crosses val="autoZero"/>
        <c:auto val="1"/>
        <c:lblAlgn val="ctr"/>
        <c:lblOffset val="100"/>
        <c:tickMarkSkip val="10"/>
        <c:noMultiLvlLbl val="0"/>
      </c:catAx>
      <c:valAx>
        <c:axId val="98093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94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Beef</c:v>
                </c:pt>
                <c:pt idx="1">
                  <c:v>Poultry</c:v>
                </c:pt>
                <c:pt idx="2">
                  <c:v>Eggs</c:v>
                </c:pt>
                <c:pt idx="3">
                  <c:v>Aquatic products (Fish)</c:v>
                </c:pt>
                <c:pt idx="4">
                  <c:v>Other meat</c:v>
                </c:pt>
                <c:pt idx="5">
                  <c:v>Meat, milk, eggs &amp; fish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5.9840900000000001</c:v>
                </c:pt>
                <c:pt idx="1">
                  <c:v>4.6299700000000001</c:v>
                </c:pt>
                <c:pt idx="2">
                  <c:v>1.44218</c:v>
                </c:pt>
                <c:pt idx="3">
                  <c:v>11.471220000000001</c:v>
                </c:pt>
                <c:pt idx="5" formatCode="General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Beef</c:v>
                </c:pt>
                <c:pt idx="1">
                  <c:v>Poultry</c:v>
                </c:pt>
                <c:pt idx="2">
                  <c:v>Eggs</c:v>
                </c:pt>
                <c:pt idx="3">
                  <c:v>Aquatic products (Fish)</c:v>
                </c:pt>
                <c:pt idx="4">
                  <c:v>Other meat</c:v>
                </c:pt>
                <c:pt idx="5">
                  <c:v>Meat, milk, eggs &amp; fish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3.26858</c:v>
                </c:pt>
                <c:pt idx="1">
                  <c:v>4.5653199999999998</c:v>
                </c:pt>
                <c:pt idx="2">
                  <c:v>1.4464899999999998</c:v>
                </c:pt>
                <c:pt idx="3">
                  <c:v>9.6822599999999994</c:v>
                </c:pt>
                <c:pt idx="4">
                  <c:v>4.4819300000000002</c:v>
                </c:pt>
                <c:pt idx="5" formatCode="General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Beef</c:v>
                </c:pt>
                <c:pt idx="1">
                  <c:v>Poultry</c:v>
                </c:pt>
                <c:pt idx="2">
                  <c:v>Eggs</c:v>
                </c:pt>
                <c:pt idx="3">
                  <c:v>Aquatic products (Fish)</c:v>
                </c:pt>
                <c:pt idx="4">
                  <c:v>Other meat</c:v>
                </c:pt>
                <c:pt idx="5">
                  <c:v>Meat, milk, eggs &amp; fish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2.99756</c:v>
                </c:pt>
                <c:pt idx="1">
                  <c:v>6.8037999999999998</c:v>
                </c:pt>
                <c:pt idx="2">
                  <c:v>1.6866300000000001</c:v>
                </c:pt>
                <c:pt idx="3">
                  <c:v>11.4763</c:v>
                </c:pt>
                <c:pt idx="4">
                  <c:v>2.99316</c:v>
                </c:pt>
                <c:pt idx="5" formatCode="General">
                  <c:v>28.000000000000004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533680"/>
        <c:axId val="1231526608"/>
      </c:barChart>
      <c:catAx>
        <c:axId val="123153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526608"/>
        <c:crosses val="autoZero"/>
        <c:auto val="1"/>
        <c:lblAlgn val="ctr"/>
        <c:lblOffset val="100"/>
        <c:noMultiLvlLbl val="0"/>
      </c:catAx>
      <c:valAx>
        <c:axId val="123152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</a:t>
                </a:r>
                <a:r>
                  <a:rPr lang="en-US" baseline="0" dirty="0" smtClean="0"/>
                  <a:t> of food expenditure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533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 Growth (2013-2022)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Poultry</c:v>
                </c:pt>
                <c:pt idx="1">
                  <c:v>Pork</c:v>
                </c:pt>
                <c:pt idx="2">
                  <c:v>Beef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2.8</c:v>
                </c:pt>
                <c:pt idx="1">
                  <c:v>2.2000000000000002</c:v>
                </c:pt>
                <c:pt idx="2">
                  <c:v>1.9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Poultry</c:v>
                </c:pt>
                <c:pt idx="1">
                  <c:v>Pork</c:v>
                </c:pt>
                <c:pt idx="2">
                  <c:v>Beef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Poultry</c:v>
                </c:pt>
                <c:pt idx="1">
                  <c:v>Pork</c:v>
                </c:pt>
                <c:pt idx="2">
                  <c:v>Beef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34974112"/>
        <c:axId val="1234971392"/>
      </c:barChart>
      <c:catAx>
        <c:axId val="12349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971392"/>
        <c:crosses val="autoZero"/>
        <c:auto val="1"/>
        <c:lblAlgn val="ctr"/>
        <c:lblOffset val="100"/>
        <c:noMultiLvlLbl val="0"/>
      </c:catAx>
      <c:valAx>
        <c:axId val="1234971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4974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372285.81</c:v>
                </c:pt>
                <c:pt idx="1">
                  <c:v>372374.48063999997</c:v>
                </c:pt>
                <c:pt idx="2">
                  <c:v>309995.53000000003</c:v>
                </c:pt>
                <c:pt idx="3">
                  <c:v>222345.56</c:v>
                </c:pt>
                <c:pt idx="4">
                  <c:v>171381.49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 Consumption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366701.52</c:v>
                </c:pt>
                <c:pt idx="1">
                  <c:v>366788.86</c:v>
                </c:pt>
                <c:pt idx="2">
                  <c:v>305345.59000000003</c:v>
                </c:pt>
                <c:pt idx="3">
                  <c:v>219010.38</c:v>
                </c:pt>
                <c:pt idx="4">
                  <c:v>168810.77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959296"/>
        <c:axId val="1228959840"/>
      </c:barChart>
      <c:catAx>
        <c:axId val="122895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959840"/>
        <c:crosses val="autoZero"/>
        <c:auto val="1"/>
        <c:lblAlgn val="ctr"/>
        <c:lblOffset val="100"/>
        <c:noMultiLvlLbl val="0"/>
      </c:catAx>
      <c:valAx>
        <c:axId val="122895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Metric tons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95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 (Metric tons)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Sheet1!$B$2:$B$14</c:f>
              <c:numCache>
                <c:formatCode>_(* #,##0_);_(* \(#,##0\);_(* "-"??_);_(@_)</c:formatCode>
                <c:ptCount val="13"/>
                <c:pt idx="0">
                  <c:v>3148.1570000000002</c:v>
                </c:pt>
                <c:pt idx="1">
                  <c:v>1313.8779999999999</c:v>
                </c:pt>
                <c:pt idx="2">
                  <c:v>7870.308</c:v>
                </c:pt>
                <c:pt idx="3">
                  <c:v>1353.164</c:v>
                </c:pt>
                <c:pt idx="4">
                  <c:v>609.74699999999996</c:v>
                </c:pt>
                <c:pt idx="5">
                  <c:v>2430.5149999999999</c:v>
                </c:pt>
                <c:pt idx="6">
                  <c:v>189.84899999999999</c:v>
                </c:pt>
                <c:pt idx="7">
                  <c:v>27</c:v>
                </c:pt>
                <c:pt idx="8">
                  <c:v>2426.165</c:v>
                </c:pt>
                <c:pt idx="9">
                  <c:v>504.94400000000002</c:v>
                </c:pt>
                <c:pt idx="10">
                  <c:v>1449.373</c:v>
                </c:pt>
                <c:pt idx="11">
                  <c:v>904.36300000000006</c:v>
                </c:pt>
                <c:pt idx="1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6249648"/>
        <c:axId val="128625073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Production (Metric tons)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Sheet1!$C$2:$C$14</c:f>
              <c:numCache>
                <c:formatCode>_(* #,##0_);_(* \(#,##0\);_(* "-"??_);_(@_)</c:formatCode>
                <c:ptCount val="13"/>
                <c:pt idx="0">
                  <c:v>42119</c:v>
                </c:pt>
                <c:pt idx="1">
                  <c:v>54687</c:v>
                </c:pt>
                <c:pt idx="2">
                  <c:v>89660</c:v>
                </c:pt>
                <c:pt idx="3">
                  <c:v>57815</c:v>
                </c:pt>
                <c:pt idx="4">
                  <c:v>55194</c:v>
                </c:pt>
                <c:pt idx="5">
                  <c:v>56839</c:v>
                </c:pt>
                <c:pt idx="6">
                  <c:v>118794</c:v>
                </c:pt>
                <c:pt idx="7">
                  <c:v>111888</c:v>
                </c:pt>
                <c:pt idx="8">
                  <c:v>116888</c:v>
                </c:pt>
                <c:pt idx="9">
                  <c:v>203038</c:v>
                </c:pt>
                <c:pt idx="10">
                  <c:v>261063</c:v>
                </c:pt>
                <c:pt idx="11">
                  <c:v>214179</c:v>
                </c:pt>
                <c:pt idx="12">
                  <c:v>226323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4"/>
        <c:overlap val="-27"/>
        <c:axId val="1289626400"/>
        <c:axId val="1289623680"/>
      </c:barChart>
      <c:catAx>
        <c:axId val="128624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250736"/>
        <c:crosses val="autoZero"/>
        <c:auto val="1"/>
        <c:lblAlgn val="ctr"/>
        <c:lblOffset val="100"/>
        <c:noMultiLvlLbl val="0"/>
      </c:catAx>
      <c:valAx>
        <c:axId val="128625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249648"/>
        <c:crosses val="autoZero"/>
        <c:crossBetween val="between"/>
      </c:valAx>
      <c:valAx>
        <c:axId val="1289623680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626400"/>
        <c:crosses val="max"/>
        <c:crossBetween val="between"/>
      </c:valAx>
      <c:catAx>
        <c:axId val="1289626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962368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 (MT/Ha)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Maize</c:v>
                </c:pt>
                <c:pt idx="1">
                  <c:v>Maize (potential)</c:v>
                </c:pt>
                <c:pt idx="2">
                  <c:v>Soya beans</c:v>
                </c:pt>
                <c:pt idx="3">
                  <c:v>Soya beans (potential)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2.6</c:v>
                </c:pt>
                <c:pt idx="1">
                  <c:v>4.8099999999999996</c:v>
                </c:pt>
                <c:pt idx="2">
                  <c:v>0.85</c:v>
                </c:pt>
                <c:pt idx="3">
                  <c:v>1.67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Maize</c:v>
                </c:pt>
                <c:pt idx="1">
                  <c:v>Maize (potential)</c:v>
                </c:pt>
                <c:pt idx="2">
                  <c:v>Soya beans</c:v>
                </c:pt>
                <c:pt idx="3">
                  <c:v>Soya beans (potential)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Maize</c:v>
                </c:pt>
                <c:pt idx="1">
                  <c:v>Maize (potential)</c:v>
                </c:pt>
                <c:pt idx="2">
                  <c:v>Soya beans</c:v>
                </c:pt>
                <c:pt idx="3">
                  <c:v>Soya beans (potential)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52"/>
        <c:axId val="1237423296"/>
        <c:axId val="1289624768"/>
      </c:barChart>
      <c:catAx>
        <c:axId val="12374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624768"/>
        <c:crosses val="autoZero"/>
        <c:auto val="1"/>
        <c:lblAlgn val="ctr"/>
        <c:lblOffset val="100"/>
        <c:noMultiLvlLbl val="0"/>
      </c:catAx>
      <c:valAx>
        <c:axId val="1289624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742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CE235-9363-4DD7-93A1-3224EA6CBF8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875FED9-83CC-4ADD-B919-92EEAE45291E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C29FDA3-3699-457C-B5C7-AA525F1B2D96}" type="parTrans" cxnId="{7E0AFD15-D3F4-4552-81E1-503807236E47}">
      <dgm:prSet/>
      <dgm:spPr/>
      <dgm:t>
        <a:bodyPr/>
        <a:lstStyle/>
        <a:p>
          <a:endParaRPr lang="en-US"/>
        </a:p>
      </dgm:t>
    </dgm:pt>
    <dgm:pt modelId="{52687323-D5BB-4416-8FC4-DF4ECD6FBF31}" type="sibTrans" cxnId="{7E0AFD15-D3F4-4552-81E1-503807236E47}">
      <dgm:prSet/>
      <dgm:spPr/>
      <dgm:t>
        <a:bodyPr/>
        <a:lstStyle/>
        <a:p>
          <a:endParaRPr lang="en-US"/>
        </a:p>
      </dgm:t>
    </dgm:pt>
    <dgm:pt modelId="{A375C918-3744-46F9-BC33-118BF57EDA07}">
      <dgm:prSet phldrT="[Text]"/>
      <dgm:spPr/>
      <dgm:t>
        <a:bodyPr/>
        <a:lstStyle/>
        <a:p>
          <a:r>
            <a:rPr lang="en-US" dirty="0" smtClean="0"/>
            <a:t>Industry Overview</a:t>
          </a:r>
          <a:endParaRPr lang="en-US" dirty="0"/>
        </a:p>
      </dgm:t>
    </dgm:pt>
    <dgm:pt modelId="{AFD7D492-FAF3-4CA2-A4A1-8E8B39F26D98}" type="parTrans" cxnId="{27938FE8-9AD6-4B00-88AC-7F1F397B3411}">
      <dgm:prSet/>
      <dgm:spPr/>
      <dgm:t>
        <a:bodyPr/>
        <a:lstStyle/>
        <a:p>
          <a:endParaRPr lang="en-US"/>
        </a:p>
      </dgm:t>
    </dgm:pt>
    <dgm:pt modelId="{A4D31A2E-1C97-4D41-8CD9-13A0F42E9B63}" type="sibTrans" cxnId="{27938FE8-9AD6-4B00-88AC-7F1F397B3411}">
      <dgm:prSet/>
      <dgm:spPr/>
      <dgm:t>
        <a:bodyPr/>
        <a:lstStyle/>
        <a:p>
          <a:endParaRPr lang="en-US"/>
        </a:p>
      </dgm:t>
    </dgm:pt>
    <dgm:pt modelId="{C930FF54-8B23-4326-892D-3EA203A00E21}">
      <dgm:prSet phldrT="[Text]"/>
      <dgm:spPr/>
      <dgm:t>
        <a:bodyPr/>
        <a:lstStyle/>
        <a:p>
          <a:r>
            <a:rPr lang="en-US" dirty="0" smtClean="0"/>
            <a:t>Barriers to Entry</a:t>
          </a:r>
          <a:endParaRPr lang="en-US" dirty="0"/>
        </a:p>
      </dgm:t>
    </dgm:pt>
    <dgm:pt modelId="{EA01C033-3C54-4323-BDC0-97CA81826E2A}" type="parTrans" cxnId="{0828C101-75E4-4A14-91E5-9F69DF62757E}">
      <dgm:prSet/>
      <dgm:spPr/>
      <dgm:t>
        <a:bodyPr/>
        <a:lstStyle/>
        <a:p>
          <a:endParaRPr lang="en-US"/>
        </a:p>
      </dgm:t>
    </dgm:pt>
    <dgm:pt modelId="{85068B9B-FA4F-4CD3-8D76-E83AA715EB81}" type="sibTrans" cxnId="{0828C101-75E4-4A14-91E5-9F69DF62757E}">
      <dgm:prSet/>
      <dgm:spPr/>
      <dgm:t>
        <a:bodyPr/>
        <a:lstStyle/>
        <a:p>
          <a:endParaRPr lang="en-US"/>
        </a:p>
      </dgm:t>
    </dgm:pt>
    <dgm:pt modelId="{3C803B82-430E-468B-8578-2C9A50A50F2A}">
      <dgm:prSet phldrT="[Text]"/>
      <dgm:spPr/>
      <dgm:t>
        <a:bodyPr/>
        <a:lstStyle/>
        <a:p>
          <a:r>
            <a:rPr lang="en-US" dirty="0" smtClean="0"/>
            <a:t>Competitive dynamics among firms</a:t>
          </a:r>
          <a:endParaRPr lang="en-US" dirty="0"/>
        </a:p>
      </dgm:t>
    </dgm:pt>
    <dgm:pt modelId="{C1F48AE7-3A2D-4737-B4E7-3F6F781D3472}" type="parTrans" cxnId="{3EA524C4-0ACA-43A2-9B45-FECB8E522EB1}">
      <dgm:prSet/>
      <dgm:spPr/>
      <dgm:t>
        <a:bodyPr/>
        <a:lstStyle/>
        <a:p>
          <a:endParaRPr lang="en-US"/>
        </a:p>
      </dgm:t>
    </dgm:pt>
    <dgm:pt modelId="{09D051F0-F429-4E5B-BCB9-F3421892FC13}" type="sibTrans" cxnId="{3EA524C4-0ACA-43A2-9B45-FECB8E522EB1}">
      <dgm:prSet/>
      <dgm:spPr/>
      <dgm:t>
        <a:bodyPr/>
        <a:lstStyle/>
        <a:p>
          <a:endParaRPr lang="en-US"/>
        </a:p>
      </dgm:t>
    </dgm:pt>
    <dgm:pt modelId="{DD1EC6B2-D3B0-430E-81F1-264D6A75CE1A}">
      <dgm:prSet phldrT="[Text]"/>
      <dgm:spPr/>
      <dgm:t>
        <a:bodyPr/>
        <a:lstStyle/>
        <a:p>
          <a:r>
            <a:rPr lang="en-US" dirty="0" smtClean="0"/>
            <a:t>Challenges and threats to competitiveness</a:t>
          </a:r>
          <a:endParaRPr lang="en-US" dirty="0"/>
        </a:p>
      </dgm:t>
    </dgm:pt>
    <dgm:pt modelId="{39AF5AA1-AA84-4EDD-AB85-DA659A7B41E4}" type="parTrans" cxnId="{2ED06C5B-C728-40DD-8A3D-7E5394DA60E6}">
      <dgm:prSet/>
      <dgm:spPr/>
      <dgm:t>
        <a:bodyPr/>
        <a:lstStyle/>
        <a:p>
          <a:endParaRPr lang="en-US"/>
        </a:p>
      </dgm:t>
    </dgm:pt>
    <dgm:pt modelId="{719AAFA0-91E0-4B6E-8904-C8F79C35E630}" type="sibTrans" cxnId="{2ED06C5B-C728-40DD-8A3D-7E5394DA60E6}">
      <dgm:prSet/>
      <dgm:spPr/>
      <dgm:t>
        <a:bodyPr/>
        <a:lstStyle/>
        <a:p>
          <a:endParaRPr lang="en-US"/>
        </a:p>
      </dgm:t>
    </dgm:pt>
    <dgm:pt modelId="{D3D831C5-708D-4110-9328-88D7541DA410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BACE1EB4-F083-4CA0-94C5-E8888BB061A8}" type="parTrans" cxnId="{337F0318-16B1-440F-92A0-BECE60289B63}">
      <dgm:prSet/>
      <dgm:spPr/>
      <dgm:t>
        <a:bodyPr/>
        <a:lstStyle/>
        <a:p>
          <a:endParaRPr lang="en-US"/>
        </a:p>
      </dgm:t>
    </dgm:pt>
    <dgm:pt modelId="{21D01D35-BD02-4BA5-92CC-BAFDE105CB00}" type="sibTrans" cxnId="{337F0318-16B1-440F-92A0-BECE60289B63}">
      <dgm:prSet/>
      <dgm:spPr/>
      <dgm:t>
        <a:bodyPr/>
        <a:lstStyle/>
        <a:p>
          <a:endParaRPr lang="en-US"/>
        </a:p>
      </dgm:t>
    </dgm:pt>
    <dgm:pt modelId="{B2F1EA95-062C-4445-B10E-D60C703128CC}" type="pres">
      <dgm:prSet presAssocID="{23FCE235-9363-4DD7-93A1-3224EA6CBF8F}" presName="CompostProcess" presStyleCnt="0">
        <dgm:presLayoutVars>
          <dgm:dir/>
          <dgm:resizeHandles val="exact"/>
        </dgm:presLayoutVars>
      </dgm:prSet>
      <dgm:spPr/>
    </dgm:pt>
    <dgm:pt modelId="{D289BEE4-8A3C-4A82-B33F-730C211C4B3C}" type="pres">
      <dgm:prSet presAssocID="{23FCE235-9363-4DD7-93A1-3224EA6CBF8F}" presName="arrow" presStyleLbl="bgShp" presStyleIdx="0" presStyleCnt="1"/>
      <dgm:spPr/>
    </dgm:pt>
    <dgm:pt modelId="{325506A9-8D7E-4CF6-8741-6CBE58E1D321}" type="pres">
      <dgm:prSet presAssocID="{23FCE235-9363-4DD7-93A1-3224EA6CBF8F}" presName="linearProcess" presStyleCnt="0"/>
      <dgm:spPr/>
    </dgm:pt>
    <dgm:pt modelId="{C34D3811-05D2-4587-8A47-BF65986E6E65}" type="pres">
      <dgm:prSet presAssocID="{E875FED9-83CC-4ADD-B919-92EEAE45291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9E1CD-40E8-4AB6-911C-55C015DBDBA1}" type="pres">
      <dgm:prSet presAssocID="{52687323-D5BB-4416-8FC4-DF4ECD6FBF31}" presName="sibTrans" presStyleCnt="0"/>
      <dgm:spPr/>
    </dgm:pt>
    <dgm:pt modelId="{BE51CD87-9BEB-46C7-91F4-9FFD425C00B4}" type="pres">
      <dgm:prSet presAssocID="{A375C918-3744-46F9-BC33-118BF57EDA07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128DC-1B73-49CF-B821-F0D2A48F87BC}" type="pres">
      <dgm:prSet presAssocID="{A4D31A2E-1C97-4D41-8CD9-13A0F42E9B63}" presName="sibTrans" presStyleCnt="0"/>
      <dgm:spPr/>
    </dgm:pt>
    <dgm:pt modelId="{4FBB4069-AB91-4FA9-91C4-4185E7B0846F}" type="pres">
      <dgm:prSet presAssocID="{C930FF54-8B23-4326-892D-3EA203A00E2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FEFD7-970D-42C8-B5AE-98F9E042088F}" type="pres">
      <dgm:prSet presAssocID="{85068B9B-FA4F-4CD3-8D76-E83AA715EB81}" presName="sibTrans" presStyleCnt="0"/>
      <dgm:spPr/>
    </dgm:pt>
    <dgm:pt modelId="{C3EA3C8F-7E22-4A54-8F19-BAFC5303D475}" type="pres">
      <dgm:prSet presAssocID="{3C803B82-430E-468B-8578-2C9A50A50F2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71400-104F-4C63-BE0F-BE4925B22BEE}" type="pres">
      <dgm:prSet presAssocID="{09D051F0-F429-4E5B-BCB9-F3421892FC13}" presName="sibTrans" presStyleCnt="0"/>
      <dgm:spPr/>
    </dgm:pt>
    <dgm:pt modelId="{D86940A2-B331-484D-8694-7EAC4E14E701}" type="pres">
      <dgm:prSet presAssocID="{DD1EC6B2-D3B0-430E-81F1-264D6A75CE1A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B2C47-841A-4579-A7E7-82B915CE9948}" type="pres">
      <dgm:prSet presAssocID="{719AAFA0-91E0-4B6E-8904-C8F79C35E630}" presName="sibTrans" presStyleCnt="0"/>
      <dgm:spPr/>
    </dgm:pt>
    <dgm:pt modelId="{3020BBF4-CA00-4EFB-9E31-83C084527EAE}" type="pres">
      <dgm:prSet presAssocID="{D3D831C5-708D-4110-9328-88D7541DA41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C8A141-B6B0-4D04-A527-1EC4915629B0}" type="presOf" srcId="{DD1EC6B2-D3B0-430E-81F1-264D6A75CE1A}" destId="{D86940A2-B331-484D-8694-7EAC4E14E701}" srcOrd="0" destOrd="0" presId="urn:microsoft.com/office/officeart/2005/8/layout/hProcess9"/>
    <dgm:cxn modelId="{5DA8A411-5EBE-487F-BCC8-0F8C980E9B1B}" type="presOf" srcId="{A375C918-3744-46F9-BC33-118BF57EDA07}" destId="{BE51CD87-9BEB-46C7-91F4-9FFD425C00B4}" srcOrd="0" destOrd="0" presId="urn:microsoft.com/office/officeart/2005/8/layout/hProcess9"/>
    <dgm:cxn modelId="{27938FE8-9AD6-4B00-88AC-7F1F397B3411}" srcId="{23FCE235-9363-4DD7-93A1-3224EA6CBF8F}" destId="{A375C918-3744-46F9-BC33-118BF57EDA07}" srcOrd="1" destOrd="0" parTransId="{AFD7D492-FAF3-4CA2-A4A1-8E8B39F26D98}" sibTransId="{A4D31A2E-1C97-4D41-8CD9-13A0F42E9B63}"/>
    <dgm:cxn modelId="{7E0AFD15-D3F4-4552-81E1-503807236E47}" srcId="{23FCE235-9363-4DD7-93A1-3224EA6CBF8F}" destId="{E875FED9-83CC-4ADD-B919-92EEAE45291E}" srcOrd="0" destOrd="0" parTransId="{7C29FDA3-3699-457C-B5C7-AA525F1B2D96}" sibTransId="{52687323-D5BB-4416-8FC4-DF4ECD6FBF31}"/>
    <dgm:cxn modelId="{45D8D882-2855-4480-9578-9DF47EB68DA6}" type="presOf" srcId="{23FCE235-9363-4DD7-93A1-3224EA6CBF8F}" destId="{B2F1EA95-062C-4445-B10E-D60C703128CC}" srcOrd="0" destOrd="0" presId="urn:microsoft.com/office/officeart/2005/8/layout/hProcess9"/>
    <dgm:cxn modelId="{0828C101-75E4-4A14-91E5-9F69DF62757E}" srcId="{23FCE235-9363-4DD7-93A1-3224EA6CBF8F}" destId="{C930FF54-8B23-4326-892D-3EA203A00E21}" srcOrd="2" destOrd="0" parTransId="{EA01C033-3C54-4323-BDC0-97CA81826E2A}" sibTransId="{85068B9B-FA4F-4CD3-8D76-E83AA715EB81}"/>
    <dgm:cxn modelId="{BB8A6A10-4086-458D-8386-224E3B40E95C}" type="presOf" srcId="{3C803B82-430E-468B-8578-2C9A50A50F2A}" destId="{C3EA3C8F-7E22-4A54-8F19-BAFC5303D475}" srcOrd="0" destOrd="0" presId="urn:microsoft.com/office/officeart/2005/8/layout/hProcess9"/>
    <dgm:cxn modelId="{5BB92E3F-A00D-49B5-AD25-9B1C8EFEB133}" type="presOf" srcId="{D3D831C5-708D-4110-9328-88D7541DA410}" destId="{3020BBF4-CA00-4EFB-9E31-83C084527EAE}" srcOrd="0" destOrd="0" presId="urn:microsoft.com/office/officeart/2005/8/layout/hProcess9"/>
    <dgm:cxn modelId="{197A66F5-5195-40DA-B6C2-EE01359122D0}" type="presOf" srcId="{E875FED9-83CC-4ADD-B919-92EEAE45291E}" destId="{C34D3811-05D2-4587-8A47-BF65986E6E65}" srcOrd="0" destOrd="0" presId="urn:microsoft.com/office/officeart/2005/8/layout/hProcess9"/>
    <dgm:cxn modelId="{3EA524C4-0ACA-43A2-9B45-FECB8E522EB1}" srcId="{23FCE235-9363-4DD7-93A1-3224EA6CBF8F}" destId="{3C803B82-430E-468B-8578-2C9A50A50F2A}" srcOrd="3" destOrd="0" parTransId="{C1F48AE7-3A2D-4737-B4E7-3F6F781D3472}" sibTransId="{09D051F0-F429-4E5B-BCB9-F3421892FC13}"/>
    <dgm:cxn modelId="{337F0318-16B1-440F-92A0-BECE60289B63}" srcId="{23FCE235-9363-4DD7-93A1-3224EA6CBF8F}" destId="{D3D831C5-708D-4110-9328-88D7541DA410}" srcOrd="5" destOrd="0" parTransId="{BACE1EB4-F083-4CA0-94C5-E8888BB061A8}" sibTransId="{21D01D35-BD02-4BA5-92CC-BAFDE105CB00}"/>
    <dgm:cxn modelId="{0D4DEB7F-D4BE-4D7D-A3FE-2A6D017B2247}" type="presOf" srcId="{C930FF54-8B23-4326-892D-3EA203A00E21}" destId="{4FBB4069-AB91-4FA9-91C4-4185E7B0846F}" srcOrd="0" destOrd="0" presId="urn:microsoft.com/office/officeart/2005/8/layout/hProcess9"/>
    <dgm:cxn modelId="{2ED06C5B-C728-40DD-8A3D-7E5394DA60E6}" srcId="{23FCE235-9363-4DD7-93A1-3224EA6CBF8F}" destId="{DD1EC6B2-D3B0-430E-81F1-264D6A75CE1A}" srcOrd="4" destOrd="0" parTransId="{39AF5AA1-AA84-4EDD-AB85-DA659A7B41E4}" sibTransId="{719AAFA0-91E0-4B6E-8904-C8F79C35E630}"/>
    <dgm:cxn modelId="{2C5AD328-712D-41E9-996F-B4BE61A66270}" type="presParOf" srcId="{B2F1EA95-062C-4445-B10E-D60C703128CC}" destId="{D289BEE4-8A3C-4A82-B33F-730C211C4B3C}" srcOrd="0" destOrd="0" presId="urn:microsoft.com/office/officeart/2005/8/layout/hProcess9"/>
    <dgm:cxn modelId="{2D1C5590-4321-4305-BF6D-A5240CF2CD71}" type="presParOf" srcId="{B2F1EA95-062C-4445-B10E-D60C703128CC}" destId="{325506A9-8D7E-4CF6-8741-6CBE58E1D321}" srcOrd="1" destOrd="0" presId="urn:microsoft.com/office/officeart/2005/8/layout/hProcess9"/>
    <dgm:cxn modelId="{3305A31F-BE52-468F-8AFB-41B54F6B8998}" type="presParOf" srcId="{325506A9-8D7E-4CF6-8741-6CBE58E1D321}" destId="{C34D3811-05D2-4587-8A47-BF65986E6E65}" srcOrd="0" destOrd="0" presId="urn:microsoft.com/office/officeart/2005/8/layout/hProcess9"/>
    <dgm:cxn modelId="{30792869-20D8-4A85-87D4-64BED2039B61}" type="presParOf" srcId="{325506A9-8D7E-4CF6-8741-6CBE58E1D321}" destId="{E529E1CD-40E8-4AB6-911C-55C015DBDBA1}" srcOrd="1" destOrd="0" presId="urn:microsoft.com/office/officeart/2005/8/layout/hProcess9"/>
    <dgm:cxn modelId="{36132322-C5BB-4CF2-A520-1C0DEF8DF38C}" type="presParOf" srcId="{325506A9-8D7E-4CF6-8741-6CBE58E1D321}" destId="{BE51CD87-9BEB-46C7-91F4-9FFD425C00B4}" srcOrd="2" destOrd="0" presId="urn:microsoft.com/office/officeart/2005/8/layout/hProcess9"/>
    <dgm:cxn modelId="{67597940-A9E0-4983-B8B5-6DD504037B24}" type="presParOf" srcId="{325506A9-8D7E-4CF6-8741-6CBE58E1D321}" destId="{3B4128DC-1B73-49CF-B821-F0D2A48F87BC}" srcOrd="3" destOrd="0" presId="urn:microsoft.com/office/officeart/2005/8/layout/hProcess9"/>
    <dgm:cxn modelId="{89CFCE3D-FF8C-40D9-BC00-6D9CA316CCE9}" type="presParOf" srcId="{325506A9-8D7E-4CF6-8741-6CBE58E1D321}" destId="{4FBB4069-AB91-4FA9-91C4-4185E7B0846F}" srcOrd="4" destOrd="0" presId="urn:microsoft.com/office/officeart/2005/8/layout/hProcess9"/>
    <dgm:cxn modelId="{0BBEABEF-57B4-4CFD-96A3-B004CDC43FEE}" type="presParOf" srcId="{325506A9-8D7E-4CF6-8741-6CBE58E1D321}" destId="{220FEFD7-970D-42C8-B5AE-98F9E042088F}" srcOrd="5" destOrd="0" presId="urn:microsoft.com/office/officeart/2005/8/layout/hProcess9"/>
    <dgm:cxn modelId="{CA63E78E-A8CC-46EA-AFB2-79634483A8C6}" type="presParOf" srcId="{325506A9-8D7E-4CF6-8741-6CBE58E1D321}" destId="{C3EA3C8F-7E22-4A54-8F19-BAFC5303D475}" srcOrd="6" destOrd="0" presId="urn:microsoft.com/office/officeart/2005/8/layout/hProcess9"/>
    <dgm:cxn modelId="{5092E34E-855F-4425-B882-D099CD84B598}" type="presParOf" srcId="{325506A9-8D7E-4CF6-8741-6CBE58E1D321}" destId="{3CE71400-104F-4C63-BE0F-BE4925B22BEE}" srcOrd="7" destOrd="0" presId="urn:microsoft.com/office/officeart/2005/8/layout/hProcess9"/>
    <dgm:cxn modelId="{9C5D37EC-85D5-4A3A-87C0-AA42A49C87FD}" type="presParOf" srcId="{325506A9-8D7E-4CF6-8741-6CBE58E1D321}" destId="{D86940A2-B331-484D-8694-7EAC4E14E701}" srcOrd="8" destOrd="0" presId="urn:microsoft.com/office/officeart/2005/8/layout/hProcess9"/>
    <dgm:cxn modelId="{D3EF31CB-CC90-4136-B16D-5CB817DAE954}" type="presParOf" srcId="{325506A9-8D7E-4CF6-8741-6CBE58E1D321}" destId="{08AB2C47-841A-4579-A7E7-82B915CE9948}" srcOrd="9" destOrd="0" presId="urn:microsoft.com/office/officeart/2005/8/layout/hProcess9"/>
    <dgm:cxn modelId="{7E67CC4E-F7CF-453C-9CD5-C588F0E37771}" type="presParOf" srcId="{325506A9-8D7E-4CF6-8741-6CBE58E1D321}" destId="{3020BBF4-CA00-4EFB-9E31-83C084527EA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792FC-76E1-488B-8C6E-F72BBB0DBF2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B980EB-B436-4DBB-8FCD-41C3DF18C7E9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400" dirty="0" smtClean="0"/>
            <a:t>Primary producers</a:t>
          </a:r>
          <a:endParaRPr lang="en-US" sz="2400" dirty="0"/>
        </a:p>
      </dgm:t>
    </dgm:pt>
    <dgm:pt modelId="{A0235387-5F46-414A-88E1-522ED99E178B}" type="parTrans" cxnId="{F62E8F99-ABEC-4BF1-8A8F-A6D0A21CF348}">
      <dgm:prSet/>
      <dgm:spPr/>
      <dgm:t>
        <a:bodyPr/>
        <a:lstStyle/>
        <a:p>
          <a:endParaRPr lang="en-US"/>
        </a:p>
      </dgm:t>
    </dgm:pt>
    <dgm:pt modelId="{CB57621D-63EB-4CA6-ADB4-B4F371BDCBC3}" type="sibTrans" cxnId="{F62E8F99-ABEC-4BF1-8A8F-A6D0A21CF348}">
      <dgm:prSet/>
      <dgm:spPr/>
      <dgm:t>
        <a:bodyPr/>
        <a:lstStyle/>
        <a:p>
          <a:endParaRPr lang="en-US"/>
        </a:p>
      </dgm:t>
    </dgm:pt>
    <dgm:pt modelId="{26C2DE6C-B035-43A2-9609-6878066054F0}">
      <dgm:prSet phldrT="[Text]"/>
      <dgm:spPr/>
      <dgm:t>
        <a:bodyPr/>
        <a:lstStyle/>
        <a:p>
          <a:r>
            <a:rPr lang="en-US" dirty="0" smtClean="0"/>
            <a:t>Hybrid Poultry</a:t>
          </a:r>
          <a:endParaRPr lang="en-US" dirty="0"/>
        </a:p>
      </dgm:t>
    </dgm:pt>
    <dgm:pt modelId="{BBC08FE5-7C5B-48E0-ACF3-2D75D6655D4A}" type="parTrans" cxnId="{A00DEEFF-13E7-4CD8-B2D2-33C5DB699B6B}">
      <dgm:prSet/>
      <dgm:spPr/>
      <dgm:t>
        <a:bodyPr/>
        <a:lstStyle/>
        <a:p>
          <a:endParaRPr lang="en-US"/>
        </a:p>
      </dgm:t>
    </dgm:pt>
    <dgm:pt modelId="{BF49326B-7BF4-4F67-8285-5D05143CAACF}" type="sibTrans" cxnId="{A00DEEFF-13E7-4CD8-B2D2-33C5DB699B6B}">
      <dgm:prSet/>
      <dgm:spPr/>
      <dgm:t>
        <a:bodyPr/>
        <a:lstStyle/>
        <a:p>
          <a:endParaRPr lang="en-US"/>
        </a:p>
      </dgm:t>
    </dgm:pt>
    <dgm:pt modelId="{EF71D253-2150-4FB7-85CC-E324BD53D633}">
      <dgm:prSet phldrT="[Text]"/>
      <dgm:spPr/>
      <dgm:t>
        <a:bodyPr/>
        <a:lstStyle/>
        <a:p>
          <a:r>
            <a:rPr lang="en-US" dirty="0" smtClean="0"/>
            <a:t>Tiger Chicks</a:t>
          </a:r>
          <a:endParaRPr lang="en-US" dirty="0"/>
        </a:p>
      </dgm:t>
    </dgm:pt>
    <dgm:pt modelId="{151DF15F-E692-4D89-8049-6575A7EA57A3}" type="parTrans" cxnId="{D282ABE1-18EF-4976-AB16-E6A9FF5CC072}">
      <dgm:prSet/>
      <dgm:spPr/>
      <dgm:t>
        <a:bodyPr/>
        <a:lstStyle/>
        <a:p>
          <a:endParaRPr lang="en-US"/>
        </a:p>
      </dgm:t>
    </dgm:pt>
    <dgm:pt modelId="{7335A7DF-B849-445D-94EE-F3123A8FA725}" type="sibTrans" cxnId="{D282ABE1-18EF-4976-AB16-E6A9FF5CC072}">
      <dgm:prSet/>
      <dgm:spPr/>
      <dgm:t>
        <a:bodyPr/>
        <a:lstStyle/>
        <a:p>
          <a:endParaRPr lang="en-US"/>
        </a:p>
      </dgm:t>
    </dgm:pt>
    <dgm:pt modelId="{17A34FB7-13F7-4348-86A2-3F1A6F15F7CE}">
      <dgm:prSet/>
      <dgm:spPr/>
      <dgm:t>
        <a:bodyPr/>
        <a:lstStyle/>
        <a:p>
          <a:r>
            <a:rPr lang="en-US" dirty="0" smtClean="0"/>
            <a:t>Panda Hatcheries</a:t>
          </a:r>
          <a:endParaRPr lang="en-US" dirty="0"/>
        </a:p>
      </dgm:t>
    </dgm:pt>
    <dgm:pt modelId="{76673076-3D87-40C4-8CF7-A9511AC40EFF}" type="parTrans" cxnId="{8EC6DFC9-A503-4757-BB7D-8E55DF404D40}">
      <dgm:prSet/>
      <dgm:spPr/>
      <dgm:t>
        <a:bodyPr/>
        <a:lstStyle/>
        <a:p>
          <a:endParaRPr lang="en-US"/>
        </a:p>
      </dgm:t>
    </dgm:pt>
    <dgm:pt modelId="{996BCDCC-07F7-49BC-9854-5C903DBB3B06}" type="sibTrans" cxnId="{8EC6DFC9-A503-4757-BB7D-8E55DF404D40}">
      <dgm:prSet/>
      <dgm:spPr/>
      <dgm:t>
        <a:bodyPr/>
        <a:lstStyle/>
        <a:p>
          <a:endParaRPr lang="en-US"/>
        </a:p>
      </dgm:t>
    </dgm:pt>
    <dgm:pt modelId="{58483054-9855-40B7-BCC3-21E20911E4FD}">
      <dgm:prSet/>
      <dgm:spPr/>
      <dgm:t>
        <a:bodyPr/>
        <a:lstStyle/>
        <a:p>
          <a:r>
            <a:rPr lang="en-US" dirty="0" smtClean="0"/>
            <a:t>Chipata Hatcheries</a:t>
          </a:r>
          <a:endParaRPr lang="en-US" dirty="0"/>
        </a:p>
      </dgm:t>
    </dgm:pt>
    <dgm:pt modelId="{634D4F33-4435-4217-AB6F-BF3D48DDA317}" type="parTrans" cxnId="{38EF3E4E-22F7-4A9C-BE4F-869745DA382E}">
      <dgm:prSet/>
      <dgm:spPr/>
      <dgm:t>
        <a:bodyPr/>
        <a:lstStyle/>
        <a:p>
          <a:endParaRPr lang="en-US"/>
        </a:p>
      </dgm:t>
    </dgm:pt>
    <dgm:pt modelId="{8AB40255-EB45-4558-80A8-08A8CF5CC836}" type="sibTrans" cxnId="{38EF3E4E-22F7-4A9C-BE4F-869745DA382E}">
      <dgm:prSet/>
      <dgm:spPr/>
      <dgm:t>
        <a:bodyPr/>
        <a:lstStyle/>
        <a:p>
          <a:endParaRPr lang="en-US"/>
        </a:p>
      </dgm:t>
    </dgm:pt>
    <dgm:pt modelId="{C6B2E18C-FA5A-4683-B3C0-A6C680C55FCB}">
      <dgm:prSet phldrT="[Text]"/>
      <dgm:spPr/>
      <dgm:t>
        <a:bodyPr/>
        <a:lstStyle/>
        <a:p>
          <a:r>
            <a:rPr lang="en-US" dirty="0" smtClean="0"/>
            <a:t>Zamhatch</a:t>
          </a:r>
          <a:endParaRPr lang="en-US" dirty="0"/>
        </a:p>
      </dgm:t>
    </dgm:pt>
    <dgm:pt modelId="{FD55FFC4-D922-4F31-AC0A-FCD2BEA83310}" type="parTrans" cxnId="{910134AF-03B6-4B7B-83DB-5D0E34F418A2}">
      <dgm:prSet/>
      <dgm:spPr/>
      <dgm:t>
        <a:bodyPr/>
        <a:lstStyle/>
        <a:p>
          <a:endParaRPr lang="en-US"/>
        </a:p>
      </dgm:t>
    </dgm:pt>
    <dgm:pt modelId="{F40036D7-7DA0-43AA-BE7C-E561B7CE81B7}" type="sibTrans" cxnId="{910134AF-03B6-4B7B-83DB-5D0E34F418A2}">
      <dgm:prSet/>
      <dgm:spPr/>
      <dgm:t>
        <a:bodyPr/>
        <a:lstStyle/>
        <a:p>
          <a:endParaRPr lang="en-US"/>
        </a:p>
      </dgm:t>
    </dgm:pt>
    <dgm:pt modelId="{CF87E650-8A01-4075-83F5-FCC94144983B}">
      <dgm:prSet phldrT="[Text]"/>
      <dgm:spPr/>
      <dgm:t>
        <a:bodyPr/>
        <a:lstStyle/>
        <a:p>
          <a:r>
            <a:rPr lang="en-US" dirty="0" smtClean="0"/>
            <a:t>Ross Breeders</a:t>
          </a:r>
          <a:endParaRPr lang="en-US" dirty="0"/>
        </a:p>
      </dgm:t>
    </dgm:pt>
    <dgm:pt modelId="{33798FD2-5394-4B6D-AB90-222DD216EB82}" type="parTrans" cxnId="{818E0D4C-D295-4AC8-96F5-677509A11288}">
      <dgm:prSet/>
      <dgm:spPr/>
      <dgm:t>
        <a:bodyPr/>
        <a:lstStyle/>
        <a:p>
          <a:endParaRPr lang="en-US"/>
        </a:p>
      </dgm:t>
    </dgm:pt>
    <dgm:pt modelId="{0A23EA6A-AFEE-4EA4-9E3E-705391E889AF}" type="sibTrans" cxnId="{818E0D4C-D295-4AC8-96F5-677509A11288}">
      <dgm:prSet/>
      <dgm:spPr/>
      <dgm:t>
        <a:bodyPr/>
        <a:lstStyle/>
        <a:p>
          <a:endParaRPr lang="en-US"/>
        </a:p>
      </dgm:t>
    </dgm:pt>
    <dgm:pt modelId="{251B0CDE-FC9D-40E2-80A9-30508459884C}">
      <dgm:prSet phldrT="[Text]"/>
      <dgm:spPr/>
      <dgm:t>
        <a:bodyPr/>
        <a:lstStyle/>
        <a:p>
          <a:r>
            <a:rPr lang="en-US" dirty="0" smtClean="0"/>
            <a:t>Quantum Foods </a:t>
          </a:r>
          <a:endParaRPr lang="en-US" dirty="0"/>
        </a:p>
      </dgm:t>
    </dgm:pt>
    <dgm:pt modelId="{20BF135F-C26F-4801-81E2-DE54D0D2B1FA}" type="parTrans" cxnId="{08A28194-BF03-421A-9D99-96665964533C}">
      <dgm:prSet/>
      <dgm:spPr/>
      <dgm:t>
        <a:bodyPr/>
        <a:lstStyle/>
        <a:p>
          <a:endParaRPr lang="en-US"/>
        </a:p>
      </dgm:t>
    </dgm:pt>
    <dgm:pt modelId="{0AAD12AC-655F-409F-92AC-4997EECEC69A}" type="sibTrans" cxnId="{08A28194-BF03-421A-9D99-96665964533C}">
      <dgm:prSet/>
      <dgm:spPr/>
      <dgm:t>
        <a:bodyPr/>
        <a:lstStyle/>
        <a:p>
          <a:endParaRPr lang="en-US"/>
        </a:p>
      </dgm:t>
    </dgm:pt>
    <dgm:pt modelId="{1B46AB21-45F5-45AD-920D-10A6C2952128}" type="pres">
      <dgm:prSet presAssocID="{57D792FC-76E1-488B-8C6E-F72BBB0DBF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26742-DFCE-4858-80AB-EC311B4BB4F7}" type="pres">
      <dgm:prSet presAssocID="{F8B980EB-B436-4DBB-8FCD-41C3DF18C7E9}" presName="composite" presStyleCnt="0"/>
      <dgm:spPr/>
    </dgm:pt>
    <dgm:pt modelId="{9403AE3F-5D72-48B3-8979-09FB75F6D61E}" type="pres">
      <dgm:prSet presAssocID="{F8B980EB-B436-4DBB-8FCD-41C3DF18C7E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2391A-566C-4A2C-843B-60F1673EF226}" type="pres">
      <dgm:prSet presAssocID="{F8B980EB-B436-4DBB-8FCD-41C3DF18C7E9}" presName="descendantText" presStyleLbl="alignAcc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5CCF3-EF3B-417C-8F89-E93417DF06EA}" type="presOf" srcId="{251B0CDE-FC9D-40E2-80A9-30508459884C}" destId="{CF82391A-566C-4A2C-843B-60F1673EF226}" srcOrd="0" destOrd="2" presId="urn:microsoft.com/office/officeart/2005/8/layout/chevron2"/>
    <dgm:cxn modelId="{08A28194-BF03-421A-9D99-96665964533C}" srcId="{F8B980EB-B436-4DBB-8FCD-41C3DF18C7E9}" destId="{251B0CDE-FC9D-40E2-80A9-30508459884C}" srcOrd="2" destOrd="0" parTransId="{20BF135F-C26F-4801-81E2-DE54D0D2B1FA}" sibTransId="{0AAD12AC-655F-409F-92AC-4997EECEC69A}"/>
    <dgm:cxn modelId="{94EC6232-F67C-401C-B1B3-F3850709742B}" type="presOf" srcId="{17A34FB7-13F7-4348-86A2-3F1A6F15F7CE}" destId="{CF82391A-566C-4A2C-843B-60F1673EF226}" srcOrd="0" destOrd="5" presId="urn:microsoft.com/office/officeart/2005/8/layout/chevron2"/>
    <dgm:cxn modelId="{74101057-6136-4C7B-A5DB-36EE5C7FEDAA}" type="presOf" srcId="{58483054-9855-40B7-BCC3-21E20911E4FD}" destId="{CF82391A-566C-4A2C-843B-60F1673EF226}" srcOrd="0" destOrd="6" presId="urn:microsoft.com/office/officeart/2005/8/layout/chevron2"/>
    <dgm:cxn modelId="{30F50774-E411-45E5-BBBC-BFC7781D99C2}" type="presOf" srcId="{CF87E650-8A01-4075-83F5-FCC94144983B}" destId="{CF82391A-566C-4A2C-843B-60F1673EF226}" srcOrd="0" destOrd="1" presId="urn:microsoft.com/office/officeart/2005/8/layout/chevron2"/>
    <dgm:cxn modelId="{E4F4705E-E505-41B5-8BEF-A30CEF75A96A}" type="presOf" srcId="{26C2DE6C-B035-43A2-9609-6878066054F0}" destId="{CF82391A-566C-4A2C-843B-60F1673EF226}" srcOrd="0" destOrd="0" presId="urn:microsoft.com/office/officeart/2005/8/layout/chevron2"/>
    <dgm:cxn modelId="{115DC758-22A1-48EC-B51B-C6C9CF05324F}" type="presOf" srcId="{C6B2E18C-FA5A-4683-B3C0-A6C680C55FCB}" destId="{CF82391A-566C-4A2C-843B-60F1673EF226}" srcOrd="0" destOrd="4" presId="urn:microsoft.com/office/officeart/2005/8/layout/chevron2"/>
    <dgm:cxn modelId="{8EC6DFC9-A503-4757-BB7D-8E55DF404D40}" srcId="{F8B980EB-B436-4DBB-8FCD-41C3DF18C7E9}" destId="{17A34FB7-13F7-4348-86A2-3F1A6F15F7CE}" srcOrd="5" destOrd="0" parTransId="{76673076-3D87-40C4-8CF7-A9511AC40EFF}" sibTransId="{996BCDCC-07F7-49BC-9854-5C903DBB3B06}"/>
    <dgm:cxn modelId="{1D4482BE-E40C-46D1-BAC6-82DD353A8A50}" type="presOf" srcId="{EF71D253-2150-4FB7-85CC-E324BD53D633}" destId="{CF82391A-566C-4A2C-843B-60F1673EF226}" srcOrd="0" destOrd="3" presId="urn:microsoft.com/office/officeart/2005/8/layout/chevron2"/>
    <dgm:cxn modelId="{A00DEEFF-13E7-4CD8-B2D2-33C5DB699B6B}" srcId="{F8B980EB-B436-4DBB-8FCD-41C3DF18C7E9}" destId="{26C2DE6C-B035-43A2-9609-6878066054F0}" srcOrd="0" destOrd="0" parTransId="{BBC08FE5-7C5B-48E0-ACF3-2D75D6655D4A}" sibTransId="{BF49326B-7BF4-4F67-8285-5D05143CAACF}"/>
    <dgm:cxn modelId="{D282ABE1-18EF-4976-AB16-E6A9FF5CC072}" srcId="{F8B980EB-B436-4DBB-8FCD-41C3DF18C7E9}" destId="{EF71D253-2150-4FB7-85CC-E324BD53D633}" srcOrd="3" destOrd="0" parTransId="{151DF15F-E692-4D89-8049-6575A7EA57A3}" sibTransId="{7335A7DF-B849-445D-94EE-F3123A8FA725}"/>
    <dgm:cxn modelId="{818E0D4C-D295-4AC8-96F5-677509A11288}" srcId="{F8B980EB-B436-4DBB-8FCD-41C3DF18C7E9}" destId="{CF87E650-8A01-4075-83F5-FCC94144983B}" srcOrd="1" destOrd="0" parTransId="{33798FD2-5394-4B6D-AB90-222DD216EB82}" sibTransId="{0A23EA6A-AFEE-4EA4-9E3E-705391E889AF}"/>
    <dgm:cxn modelId="{F62E8F99-ABEC-4BF1-8A8F-A6D0A21CF348}" srcId="{57D792FC-76E1-488B-8C6E-F72BBB0DBF27}" destId="{F8B980EB-B436-4DBB-8FCD-41C3DF18C7E9}" srcOrd="0" destOrd="0" parTransId="{A0235387-5F46-414A-88E1-522ED99E178B}" sibTransId="{CB57621D-63EB-4CA6-ADB4-B4F371BDCBC3}"/>
    <dgm:cxn modelId="{11D9C774-E23F-41CA-9325-ACFB9D18716D}" type="presOf" srcId="{F8B980EB-B436-4DBB-8FCD-41C3DF18C7E9}" destId="{9403AE3F-5D72-48B3-8979-09FB75F6D61E}" srcOrd="0" destOrd="0" presId="urn:microsoft.com/office/officeart/2005/8/layout/chevron2"/>
    <dgm:cxn modelId="{38EF3E4E-22F7-4A9C-BE4F-869745DA382E}" srcId="{F8B980EB-B436-4DBB-8FCD-41C3DF18C7E9}" destId="{58483054-9855-40B7-BCC3-21E20911E4FD}" srcOrd="6" destOrd="0" parTransId="{634D4F33-4435-4217-AB6F-BF3D48DDA317}" sibTransId="{8AB40255-EB45-4558-80A8-08A8CF5CC836}"/>
    <dgm:cxn modelId="{910134AF-03B6-4B7B-83DB-5D0E34F418A2}" srcId="{F8B980EB-B436-4DBB-8FCD-41C3DF18C7E9}" destId="{C6B2E18C-FA5A-4683-B3C0-A6C680C55FCB}" srcOrd="4" destOrd="0" parTransId="{FD55FFC4-D922-4F31-AC0A-FCD2BEA83310}" sibTransId="{F40036D7-7DA0-43AA-BE7C-E561B7CE81B7}"/>
    <dgm:cxn modelId="{59EF512C-DFC2-4DAE-AAA7-D35AC4A980BB}" type="presOf" srcId="{57D792FC-76E1-488B-8C6E-F72BBB0DBF27}" destId="{1B46AB21-45F5-45AD-920D-10A6C2952128}" srcOrd="0" destOrd="0" presId="urn:microsoft.com/office/officeart/2005/8/layout/chevron2"/>
    <dgm:cxn modelId="{8BFAC849-4EDB-4AC5-A317-54CAC8CFF64A}" type="presParOf" srcId="{1B46AB21-45F5-45AD-920D-10A6C2952128}" destId="{53526742-DFCE-4858-80AB-EC311B4BB4F7}" srcOrd="0" destOrd="0" presId="urn:microsoft.com/office/officeart/2005/8/layout/chevron2"/>
    <dgm:cxn modelId="{0350DFA1-A8BF-4359-8EC5-01EBB1271E8F}" type="presParOf" srcId="{53526742-DFCE-4858-80AB-EC311B4BB4F7}" destId="{9403AE3F-5D72-48B3-8979-09FB75F6D61E}" srcOrd="0" destOrd="0" presId="urn:microsoft.com/office/officeart/2005/8/layout/chevron2"/>
    <dgm:cxn modelId="{C3F6B708-BE65-45B2-9966-1FFE4972A8AA}" type="presParOf" srcId="{53526742-DFCE-4858-80AB-EC311B4BB4F7}" destId="{CF82391A-566C-4A2C-843B-60F1673EF2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D29AA8-C1FB-4A50-B6ED-52C5B8925059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2E10064-6C93-48CE-B8A0-5ABE578F7375}">
      <dgm:prSet phldrT="[Text]"/>
      <dgm:spPr/>
      <dgm:t>
        <a:bodyPr/>
        <a:lstStyle/>
        <a:p>
          <a:r>
            <a:rPr lang="en-US" dirty="0" smtClean="0"/>
            <a:t>Processors</a:t>
          </a:r>
          <a:endParaRPr lang="en-US" dirty="0"/>
        </a:p>
      </dgm:t>
    </dgm:pt>
    <dgm:pt modelId="{8DF19AE0-918F-4BFB-917A-C8126EAC8369}" type="parTrans" cxnId="{9C405B9B-2C4C-4FE6-8CB5-2130E71EC0F8}">
      <dgm:prSet/>
      <dgm:spPr/>
      <dgm:t>
        <a:bodyPr/>
        <a:lstStyle/>
        <a:p>
          <a:endParaRPr lang="en-US"/>
        </a:p>
      </dgm:t>
    </dgm:pt>
    <dgm:pt modelId="{43B62295-945F-41AE-BC09-D19E861E7C10}" type="sibTrans" cxnId="{9C405B9B-2C4C-4FE6-8CB5-2130E71EC0F8}">
      <dgm:prSet/>
      <dgm:spPr/>
      <dgm:t>
        <a:bodyPr/>
        <a:lstStyle/>
        <a:p>
          <a:endParaRPr lang="en-US"/>
        </a:p>
      </dgm:t>
    </dgm:pt>
    <dgm:pt modelId="{27E83441-3B0D-4E80-BAF2-D376819C0089}">
      <dgm:prSet phldrT="[Text]"/>
      <dgm:spPr/>
      <dgm:t>
        <a:bodyPr/>
        <a:lstStyle/>
        <a:p>
          <a:r>
            <a:rPr lang="en-US" dirty="0" smtClean="0"/>
            <a:t>Zamchick</a:t>
          </a:r>
          <a:endParaRPr lang="en-US" dirty="0"/>
        </a:p>
      </dgm:t>
    </dgm:pt>
    <dgm:pt modelId="{F186CAAC-77C9-4172-A521-7AC274BF1275}" type="parTrans" cxnId="{A6D4D1ED-B14C-4634-B187-AC46E871578E}">
      <dgm:prSet/>
      <dgm:spPr/>
      <dgm:t>
        <a:bodyPr/>
        <a:lstStyle/>
        <a:p>
          <a:endParaRPr lang="en-US"/>
        </a:p>
      </dgm:t>
    </dgm:pt>
    <dgm:pt modelId="{C8AC727F-224C-4CF9-9372-E3DE7DC201E2}" type="sibTrans" cxnId="{A6D4D1ED-B14C-4634-B187-AC46E871578E}">
      <dgm:prSet/>
      <dgm:spPr/>
      <dgm:t>
        <a:bodyPr/>
        <a:lstStyle/>
        <a:p>
          <a:endParaRPr lang="en-US"/>
        </a:p>
      </dgm:t>
    </dgm:pt>
    <dgm:pt modelId="{BB980C78-13B1-48A7-9D04-5A3C525A3A6A}">
      <dgm:prSet phldrT="[Text]"/>
      <dgm:spPr/>
      <dgm:t>
        <a:bodyPr/>
        <a:lstStyle/>
        <a:p>
          <a:r>
            <a:rPr lang="en-US" dirty="0" smtClean="0"/>
            <a:t>Verino</a:t>
          </a:r>
          <a:endParaRPr lang="en-US" dirty="0"/>
        </a:p>
      </dgm:t>
    </dgm:pt>
    <dgm:pt modelId="{5CCFB1F7-D335-40B3-AB92-60DF786EFD0F}" type="parTrans" cxnId="{D1F78C1E-0F54-4FC5-9DE0-E6D6175F9E62}">
      <dgm:prSet/>
      <dgm:spPr/>
      <dgm:t>
        <a:bodyPr/>
        <a:lstStyle/>
        <a:p>
          <a:endParaRPr lang="en-US"/>
        </a:p>
      </dgm:t>
    </dgm:pt>
    <dgm:pt modelId="{1805B526-B90D-4010-882E-A58B1D31FBE1}" type="sibTrans" cxnId="{D1F78C1E-0F54-4FC5-9DE0-E6D6175F9E62}">
      <dgm:prSet/>
      <dgm:spPr/>
      <dgm:t>
        <a:bodyPr/>
        <a:lstStyle/>
        <a:p>
          <a:endParaRPr lang="en-US"/>
        </a:p>
      </dgm:t>
    </dgm:pt>
    <dgm:pt modelId="{961BED60-DC62-4A6F-B70D-968082EAE9D2}">
      <dgm:prSet phldrT="[Text]"/>
      <dgm:spPr/>
      <dgm:t>
        <a:bodyPr/>
        <a:lstStyle/>
        <a:p>
          <a:r>
            <a:rPr lang="en-US" dirty="0" smtClean="0"/>
            <a:t>Crest</a:t>
          </a:r>
          <a:endParaRPr lang="en-US" dirty="0"/>
        </a:p>
      </dgm:t>
    </dgm:pt>
    <dgm:pt modelId="{196CCBF2-4A53-4768-BAFC-40508D3455CA}" type="parTrans" cxnId="{67EECCD2-66AB-4DAB-8127-10EC6B015F4F}">
      <dgm:prSet/>
      <dgm:spPr/>
      <dgm:t>
        <a:bodyPr/>
        <a:lstStyle/>
        <a:p>
          <a:endParaRPr lang="en-US"/>
        </a:p>
      </dgm:t>
    </dgm:pt>
    <dgm:pt modelId="{57A87DA1-B127-4714-8AF4-B47C7D2C899C}" type="sibTrans" cxnId="{67EECCD2-66AB-4DAB-8127-10EC6B015F4F}">
      <dgm:prSet/>
      <dgm:spPr/>
      <dgm:t>
        <a:bodyPr/>
        <a:lstStyle/>
        <a:p>
          <a:endParaRPr lang="en-US"/>
        </a:p>
      </dgm:t>
    </dgm:pt>
    <dgm:pt modelId="{116102EF-FC59-40C9-BF27-13329D1388E6}">
      <dgm:prSet phldrT="[Text]"/>
      <dgm:spPr/>
      <dgm:t>
        <a:bodyPr/>
        <a:lstStyle/>
        <a:p>
          <a:r>
            <a:rPr lang="en-US" dirty="0" smtClean="0"/>
            <a:t>Southern Chicken</a:t>
          </a:r>
          <a:endParaRPr lang="en-US" dirty="0"/>
        </a:p>
      </dgm:t>
    </dgm:pt>
    <dgm:pt modelId="{8EEE7AB7-4436-4DC9-AB46-E9ACF2966CE2}" type="parTrans" cxnId="{3B81250F-0374-482B-988B-55D6531078EF}">
      <dgm:prSet/>
      <dgm:spPr/>
      <dgm:t>
        <a:bodyPr/>
        <a:lstStyle/>
        <a:p>
          <a:endParaRPr lang="en-US"/>
        </a:p>
      </dgm:t>
    </dgm:pt>
    <dgm:pt modelId="{F91FB1E5-BA30-4B2B-A971-CA2E868CDB19}" type="sibTrans" cxnId="{3B81250F-0374-482B-988B-55D6531078EF}">
      <dgm:prSet/>
      <dgm:spPr/>
      <dgm:t>
        <a:bodyPr/>
        <a:lstStyle/>
        <a:p>
          <a:endParaRPr lang="en-US"/>
        </a:p>
      </dgm:t>
    </dgm:pt>
    <dgm:pt modelId="{83505BEB-C338-413F-B145-D133A54BA5F3}">
      <dgm:prSet phldrT="[Text]"/>
      <dgm:spPr/>
      <dgm:t>
        <a:bodyPr/>
        <a:lstStyle/>
        <a:p>
          <a:r>
            <a:rPr lang="en-US" dirty="0" smtClean="0"/>
            <a:t>Supreme Chicken</a:t>
          </a:r>
          <a:endParaRPr lang="en-US" dirty="0"/>
        </a:p>
      </dgm:t>
    </dgm:pt>
    <dgm:pt modelId="{14CBEC79-E5C4-4DD7-ACD6-D0B56AEE4C46}" type="parTrans" cxnId="{D6757723-413D-429B-8CEA-04C58FAEEFB3}">
      <dgm:prSet/>
      <dgm:spPr/>
      <dgm:t>
        <a:bodyPr/>
        <a:lstStyle/>
        <a:p>
          <a:endParaRPr lang="en-US"/>
        </a:p>
      </dgm:t>
    </dgm:pt>
    <dgm:pt modelId="{86D0358B-4E0B-4430-AF31-3345B2113205}" type="sibTrans" cxnId="{D6757723-413D-429B-8CEA-04C58FAEEFB3}">
      <dgm:prSet/>
      <dgm:spPr/>
      <dgm:t>
        <a:bodyPr/>
        <a:lstStyle/>
        <a:p>
          <a:endParaRPr lang="en-US"/>
        </a:p>
      </dgm:t>
    </dgm:pt>
    <dgm:pt modelId="{0EAD3642-A2AE-4493-BBD7-9B60A1A98319}">
      <dgm:prSet phldrT="[Text]"/>
      <dgm:spPr/>
      <dgm:t>
        <a:bodyPr/>
        <a:lstStyle/>
        <a:p>
          <a:r>
            <a:rPr lang="en-US" dirty="0" smtClean="0"/>
            <a:t>Eureka</a:t>
          </a:r>
          <a:endParaRPr lang="en-US" dirty="0"/>
        </a:p>
      </dgm:t>
    </dgm:pt>
    <dgm:pt modelId="{AEF0E4F4-C09F-4914-8083-C98EDC6A34CF}" type="parTrans" cxnId="{E2CF3C35-B7C8-42D6-B666-E037D12040FA}">
      <dgm:prSet/>
      <dgm:spPr/>
      <dgm:t>
        <a:bodyPr/>
        <a:lstStyle/>
        <a:p>
          <a:endParaRPr lang="en-US"/>
        </a:p>
      </dgm:t>
    </dgm:pt>
    <dgm:pt modelId="{AB569020-B61F-41F5-ABDF-7D5E93DD6F42}" type="sibTrans" cxnId="{E2CF3C35-B7C8-42D6-B666-E037D12040FA}">
      <dgm:prSet/>
      <dgm:spPr/>
      <dgm:t>
        <a:bodyPr/>
        <a:lstStyle/>
        <a:p>
          <a:endParaRPr lang="en-US"/>
        </a:p>
      </dgm:t>
    </dgm:pt>
    <dgm:pt modelId="{A71724BC-CD01-4957-9EAD-9B1C59A3F488}">
      <dgm:prSet phldrT="[Text]"/>
      <dgm:spPr/>
      <dgm:t>
        <a:bodyPr/>
        <a:lstStyle/>
        <a:p>
          <a:r>
            <a:rPr lang="en-US" dirty="0" smtClean="0"/>
            <a:t>Copperbelt Chicken</a:t>
          </a:r>
          <a:endParaRPr lang="en-US" dirty="0"/>
        </a:p>
      </dgm:t>
    </dgm:pt>
    <dgm:pt modelId="{7D518266-F93B-40AC-AC34-1FEB3A1BC4E4}" type="parTrans" cxnId="{7DEE5861-7BE4-4417-B6A2-8AF8DE9CEECD}">
      <dgm:prSet/>
      <dgm:spPr/>
      <dgm:t>
        <a:bodyPr/>
        <a:lstStyle/>
        <a:p>
          <a:endParaRPr lang="en-US"/>
        </a:p>
      </dgm:t>
    </dgm:pt>
    <dgm:pt modelId="{4CC0EDE2-9A08-424E-85F9-60FE498AC23F}" type="sibTrans" cxnId="{7DEE5861-7BE4-4417-B6A2-8AF8DE9CEECD}">
      <dgm:prSet/>
      <dgm:spPr/>
      <dgm:t>
        <a:bodyPr/>
        <a:lstStyle/>
        <a:p>
          <a:endParaRPr lang="en-US"/>
        </a:p>
      </dgm:t>
    </dgm:pt>
    <dgm:pt modelId="{2D512FB6-9756-4271-97CF-252E5E60A183}">
      <dgm:prSet phldrT="[Text]"/>
      <dgm:spPr/>
      <dgm:t>
        <a:bodyPr/>
        <a:lstStyle/>
        <a:p>
          <a:r>
            <a:rPr lang="en-US" dirty="0" smtClean="0"/>
            <a:t>Other (e.g. hospitality industry, restaurants, </a:t>
          </a:r>
          <a:r>
            <a:rPr lang="en-US" dirty="0" err="1" smtClean="0"/>
            <a:t>etc</a:t>
          </a:r>
          <a:r>
            <a:rPr lang="en-US" dirty="0" smtClean="0"/>
            <a:t>)</a:t>
          </a:r>
          <a:endParaRPr lang="en-US" dirty="0"/>
        </a:p>
      </dgm:t>
    </dgm:pt>
    <dgm:pt modelId="{5E598BD0-4741-429A-9137-1D7D36BF8C1C}" type="parTrans" cxnId="{94BEB124-32F7-4609-9C11-017F4E577133}">
      <dgm:prSet/>
      <dgm:spPr/>
      <dgm:t>
        <a:bodyPr/>
        <a:lstStyle/>
        <a:p>
          <a:endParaRPr lang="en-US"/>
        </a:p>
      </dgm:t>
    </dgm:pt>
    <dgm:pt modelId="{20019848-14F1-47DC-A05C-4B822471E23C}" type="sibTrans" cxnId="{94BEB124-32F7-4609-9C11-017F4E577133}">
      <dgm:prSet/>
      <dgm:spPr/>
      <dgm:t>
        <a:bodyPr/>
        <a:lstStyle/>
        <a:p>
          <a:endParaRPr lang="en-US"/>
        </a:p>
      </dgm:t>
    </dgm:pt>
    <dgm:pt modelId="{FD612BBB-BE37-4A27-8F3B-6D0533CDEDA5}" type="pres">
      <dgm:prSet presAssocID="{A7D29AA8-C1FB-4A50-B6ED-52C5B89250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4312FF-CFD6-4FEA-A789-888060BD05BE}" type="pres">
      <dgm:prSet presAssocID="{D2E10064-6C93-48CE-B8A0-5ABE578F7375}" presName="composite" presStyleCnt="0"/>
      <dgm:spPr/>
    </dgm:pt>
    <dgm:pt modelId="{39794371-656C-4B39-A9F0-8F069FA08B64}" type="pres">
      <dgm:prSet presAssocID="{D2E10064-6C93-48CE-B8A0-5ABE578F737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1E5D3-DFA0-4634-9E23-3AC54A7D2727}" type="pres">
      <dgm:prSet presAssocID="{D2E10064-6C93-48CE-B8A0-5ABE578F7375}" presName="descendantText" presStyleLbl="alignAcc1" presStyleIdx="0" presStyleCnt="1" custScaleY="98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E5861-7BE4-4417-B6A2-8AF8DE9CEECD}" srcId="{D2E10064-6C93-48CE-B8A0-5ABE578F7375}" destId="{A71724BC-CD01-4957-9EAD-9B1C59A3F488}" srcOrd="6" destOrd="0" parTransId="{7D518266-F93B-40AC-AC34-1FEB3A1BC4E4}" sibTransId="{4CC0EDE2-9A08-424E-85F9-60FE498AC23F}"/>
    <dgm:cxn modelId="{B2D220DE-EEEF-408D-887D-C823F9CC50DB}" type="presOf" srcId="{A71724BC-CD01-4957-9EAD-9B1C59A3F488}" destId="{C6D1E5D3-DFA0-4634-9E23-3AC54A7D2727}" srcOrd="0" destOrd="6" presId="urn:microsoft.com/office/officeart/2005/8/layout/chevron2"/>
    <dgm:cxn modelId="{0A173E76-F0EB-4FB0-9BD1-8CD42D225594}" type="presOf" srcId="{BB980C78-13B1-48A7-9D04-5A3C525A3A6A}" destId="{C6D1E5D3-DFA0-4634-9E23-3AC54A7D2727}" srcOrd="0" destOrd="1" presId="urn:microsoft.com/office/officeart/2005/8/layout/chevron2"/>
    <dgm:cxn modelId="{A5BA3DEC-AC73-4F73-A621-9A1BD5E00608}" type="presOf" srcId="{961BED60-DC62-4A6F-B70D-968082EAE9D2}" destId="{C6D1E5D3-DFA0-4634-9E23-3AC54A7D2727}" srcOrd="0" destOrd="2" presId="urn:microsoft.com/office/officeart/2005/8/layout/chevron2"/>
    <dgm:cxn modelId="{D1F78C1E-0F54-4FC5-9DE0-E6D6175F9E62}" srcId="{D2E10064-6C93-48CE-B8A0-5ABE578F7375}" destId="{BB980C78-13B1-48A7-9D04-5A3C525A3A6A}" srcOrd="1" destOrd="0" parTransId="{5CCFB1F7-D335-40B3-AB92-60DF786EFD0F}" sibTransId="{1805B526-B90D-4010-882E-A58B1D31FBE1}"/>
    <dgm:cxn modelId="{9C405B9B-2C4C-4FE6-8CB5-2130E71EC0F8}" srcId="{A7D29AA8-C1FB-4A50-B6ED-52C5B8925059}" destId="{D2E10064-6C93-48CE-B8A0-5ABE578F7375}" srcOrd="0" destOrd="0" parTransId="{8DF19AE0-918F-4BFB-917A-C8126EAC8369}" sibTransId="{43B62295-945F-41AE-BC09-D19E861E7C10}"/>
    <dgm:cxn modelId="{D6757723-413D-429B-8CEA-04C58FAEEFB3}" srcId="{D2E10064-6C93-48CE-B8A0-5ABE578F7375}" destId="{83505BEB-C338-413F-B145-D133A54BA5F3}" srcOrd="4" destOrd="0" parTransId="{14CBEC79-E5C4-4DD7-ACD6-D0B56AEE4C46}" sibTransId="{86D0358B-4E0B-4430-AF31-3345B2113205}"/>
    <dgm:cxn modelId="{67EECCD2-66AB-4DAB-8127-10EC6B015F4F}" srcId="{D2E10064-6C93-48CE-B8A0-5ABE578F7375}" destId="{961BED60-DC62-4A6F-B70D-968082EAE9D2}" srcOrd="2" destOrd="0" parTransId="{196CCBF2-4A53-4768-BAFC-40508D3455CA}" sibTransId="{57A87DA1-B127-4714-8AF4-B47C7D2C899C}"/>
    <dgm:cxn modelId="{E4CA81AE-185B-4640-A338-5B6CCC498C2E}" type="presOf" srcId="{116102EF-FC59-40C9-BF27-13329D1388E6}" destId="{C6D1E5D3-DFA0-4634-9E23-3AC54A7D2727}" srcOrd="0" destOrd="3" presId="urn:microsoft.com/office/officeart/2005/8/layout/chevron2"/>
    <dgm:cxn modelId="{EDEE31A1-EE20-4AC3-8E3F-4635A90DE77C}" type="presOf" srcId="{D2E10064-6C93-48CE-B8A0-5ABE578F7375}" destId="{39794371-656C-4B39-A9F0-8F069FA08B64}" srcOrd="0" destOrd="0" presId="urn:microsoft.com/office/officeart/2005/8/layout/chevron2"/>
    <dgm:cxn modelId="{627B1337-F99F-421A-AA63-3F82FCDDBBF8}" type="presOf" srcId="{83505BEB-C338-413F-B145-D133A54BA5F3}" destId="{C6D1E5D3-DFA0-4634-9E23-3AC54A7D2727}" srcOrd="0" destOrd="4" presId="urn:microsoft.com/office/officeart/2005/8/layout/chevron2"/>
    <dgm:cxn modelId="{A6D4D1ED-B14C-4634-B187-AC46E871578E}" srcId="{D2E10064-6C93-48CE-B8A0-5ABE578F7375}" destId="{27E83441-3B0D-4E80-BAF2-D376819C0089}" srcOrd="0" destOrd="0" parTransId="{F186CAAC-77C9-4172-A521-7AC274BF1275}" sibTransId="{C8AC727F-224C-4CF9-9372-E3DE7DC201E2}"/>
    <dgm:cxn modelId="{1BAD7AE1-DC62-43D4-90C0-11C1E0FF048D}" type="presOf" srcId="{27E83441-3B0D-4E80-BAF2-D376819C0089}" destId="{C6D1E5D3-DFA0-4634-9E23-3AC54A7D2727}" srcOrd="0" destOrd="0" presId="urn:microsoft.com/office/officeart/2005/8/layout/chevron2"/>
    <dgm:cxn modelId="{3B81250F-0374-482B-988B-55D6531078EF}" srcId="{D2E10064-6C93-48CE-B8A0-5ABE578F7375}" destId="{116102EF-FC59-40C9-BF27-13329D1388E6}" srcOrd="3" destOrd="0" parTransId="{8EEE7AB7-4436-4DC9-AB46-E9ACF2966CE2}" sibTransId="{F91FB1E5-BA30-4B2B-A971-CA2E868CDB19}"/>
    <dgm:cxn modelId="{E2CF3C35-B7C8-42D6-B666-E037D12040FA}" srcId="{D2E10064-6C93-48CE-B8A0-5ABE578F7375}" destId="{0EAD3642-A2AE-4493-BBD7-9B60A1A98319}" srcOrd="5" destOrd="0" parTransId="{AEF0E4F4-C09F-4914-8083-C98EDC6A34CF}" sibTransId="{AB569020-B61F-41F5-ABDF-7D5E93DD6F42}"/>
    <dgm:cxn modelId="{B809D7DD-5561-43A9-B12E-4922F20EC601}" type="presOf" srcId="{0EAD3642-A2AE-4493-BBD7-9B60A1A98319}" destId="{C6D1E5D3-DFA0-4634-9E23-3AC54A7D2727}" srcOrd="0" destOrd="5" presId="urn:microsoft.com/office/officeart/2005/8/layout/chevron2"/>
    <dgm:cxn modelId="{94BEB124-32F7-4609-9C11-017F4E577133}" srcId="{D2E10064-6C93-48CE-B8A0-5ABE578F7375}" destId="{2D512FB6-9756-4271-97CF-252E5E60A183}" srcOrd="7" destOrd="0" parTransId="{5E598BD0-4741-429A-9137-1D7D36BF8C1C}" sibTransId="{20019848-14F1-47DC-A05C-4B822471E23C}"/>
    <dgm:cxn modelId="{F3DC6917-3CCC-496F-B848-2839B457280F}" type="presOf" srcId="{A7D29AA8-C1FB-4A50-B6ED-52C5B8925059}" destId="{FD612BBB-BE37-4A27-8F3B-6D0533CDEDA5}" srcOrd="0" destOrd="0" presId="urn:microsoft.com/office/officeart/2005/8/layout/chevron2"/>
    <dgm:cxn modelId="{B83B7838-BF2D-43BF-B9E9-2397B40D8289}" type="presOf" srcId="{2D512FB6-9756-4271-97CF-252E5E60A183}" destId="{C6D1E5D3-DFA0-4634-9E23-3AC54A7D2727}" srcOrd="0" destOrd="7" presId="urn:microsoft.com/office/officeart/2005/8/layout/chevron2"/>
    <dgm:cxn modelId="{9D3D3C91-452C-44AB-BC90-2EA4387A9140}" type="presParOf" srcId="{FD612BBB-BE37-4A27-8F3B-6D0533CDEDA5}" destId="{5A4312FF-CFD6-4FEA-A789-888060BD05BE}" srcOrd="0" destOrd="0" presId="urn:microsoft.com/office/officeart/2005/8/layout/chevron2"/>
    <dgm:cxn modelId="{0C33E073-DCAC-4716-8572-5DC9480D5F2D}" type="presParOf" srcId="{5A4312FF-CFD6-4FEA-A789-888060BD05BE}" destId="{39794371-656C-4B39-A9F0-8F069FA08B64}" srcOrd="0" destOrd="0" presId="urn:microsoft.com/office/officeart/2005/8/layout/chevron2"/>
    <dgm:cxn modelId="{76F050AE-D18E-417B-8F22-6FCE16C99FC2}" type="presParOf" srcId="{5A4312FF-CFD6-4FEA-A789-888060BD05BE}" destId="{C6D1E5D3-DFA0-4634-9E23-3AC54A7D27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C110F3-5C01-4544-ABC6-EF943D9F36B6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06DE55B-88D5-44D6-87E0-361084EC4555}">
      <dgm:prSet phldrT="[Text]" custT="1"/>
      <dgm:spPr/>
      <dgm:t>
        <a:bodyPr/>
        <a:lstStyle/>
        <a:p>
          <a:r>
            <a:rPr lang="en-US" sz="3200" dirty="0" smtClean="0"/>
            <a:t>Secondary producers</a:t>
          </a:r>
          <a:endParaRPr lang="en-US" sz="3200" dirty="0"/>
        </a:p>
      </dgm:t>
    </dgm:pt>
    <dgm:pt modelId="{366434FD-75A9-417D-A48B-AE08C6A82743}" type="parTrans" cxnId="{B2540385-DC57-4A46-BC12-9FE604912F7A}">
      <dgm:prSet/>
      <dgm:spPr/>
      <dgm:t>
        <a:bodyPr/>
        <a:lstStyle/>
        <a:p>
          <a:endParaRPr lang="en-US"/>
        </a:p>
      </dgm:t>
    </dgm:pt>
    <dgm:pt modelId="{1668A37F-A49F-4DD3-97C0-C3C78D07A564}" type="sibTrans" cxnId="{B2540385-DC57-4A46-BC12-9FE604912F7A}">
      <dgm:prSet/>
      <dgm:spPr/>
      <dgm:t>
        <a:bodyPr/>
        <a:lstStyle/>
        <a:p>
          <a:endParaRPr lang="en-US"/>
        </a:p>
      </dgm:t>
    </dgm:pt>
    <dgm:pt modelId="{6A914F25-1278-407D-A604-FC58EB908C66}">
      <dgm:prSet phldrT="[Text]"/>
      <dgm:spPr/>
      <dgm:t>
        <a:bodyPr/>
        <a:lstStyle/>
        <a:p>
          <a:r>
            <a:rPr lang="en-US" dirty="0" smtClean="0"/>
            <a:t>Zamchick</a:t>
          </a:r>
          <a:endParaRPr lang="en-US" dirty="0"/>
        </a:p>
      </dgm:t>
    </dgm:pt>
    <dgm:pt modelId="{B92F7673-D8E6-43D8-97CE-B462A136517E}" type="parTrans" cxnId="{F7680DB5-36AD-4722-9E12-385098F8C4DA}">
      <dgm:prSet/>
      <dgm:spPr/>
      <dgm:t>
        <a:bodyPr/>
        <a:lstStyle/>
        <a:p>
          <a:endParaRPr lang="en-US"/>
        </a:p>
      </dgm:t>
    </dgm:pt>
    <dgm:pt modelId="{50073BFE-51F9-4A77-B194-010275635B67}" type="sibTrans" cxnId="{F7680DB5-36AD-4722-9E12-385098F8C4DA}">
      <dgm:prSet/>
      <dgm:spPr/>
      <dgm:t>
        <a:bodyPr/>
        <a:lstStyle/>
        <a:p>
          <a:endParaRPr lang="en-US"/>
        </a:p>
      </dgm:t>
    </dgm:pt>
    <dgm:pt modelId="{E86FE0EC-C2B0-455D-9CBF-A1BD91EE50BF}">
      <dgm:prSet phldrT="[Text]"/>
      <dgm:spPr/>
      <dgm:t>
        <a:bodyPr/>
        <a:lstStyle/>
        <a:p>
          <a:endParaRPr lang="en-US" dirty="0"/>
        </a:p>
      </dgm:t>
    </dgm:pt>
    <dgm:pt modelId="{CF2A0DC7-9F4B-4DC4-8FAF-9DBC21E892A4}" type="parTrans" cxnId="{4C6E3D49-1F6A-4B1A-BD5A-789969D1D713}">
      <dgm:prSet/>
      <dgm:spPr/>
      <dgm:t>
        <a:bodyPr/>
        <a:lstStyle/>
        <a:p>
          <a:endParaRPr lang="en-US"/>
        </a:p>
      </dgm:t>
    </dgm:pt>
    <dgm:pt modelId="{42C093B3-5DCC-41A9-9E78-55415EDD0C2B}" type="sibTrans" cxnId="{4C6E3D49-1F6A-4B1A-BD5A-789969D1D713}">
      <dgm:prSet/>
      <dgm:spPr/>
      <dgm:t>
        <a:bodyPr/>
        <a:lstStyle/>
        <a:p>
          <a:endParaRPr lang="en-US"/>
        </a:p>
      </dgm:t>
    </dgm:pt>
    <dgm:pt modelId="{6E60E28B-4746-4EFA-A074-4BD931EF3159}">
      <dgm:prSet phldrT="[Text]"/>
      <dgm:spPr/>
      <dgm:t>
        <a:bodyPr/>
        <a:lstStyle/>
        <a:p>
          <a:r>
            <a:rPr lang="en-US" dirty="0" smtClean="0"/>
            <a:t>Small- to medium-scale producers (65% market share)</a:t>
          </a:r>
          <a:endParaRPr lang="en-US" dirty="0"/>
        </a:p>
      </dgm:t>
    </dgm:pt>
    <dgm:pt modelId="{6C8C28C3-107E-48E7-A780-B2B6CF9B9F0D}" type="parTrans" cxnId="{A79D92B5-A9E4-4AA5-8045-6ECCF77FA50C}">
      <dgm:prSet/>
      <dgm:spPr/>
      <dgm:t>
        <a:bodyPr/>
        <a:lstStyle/>
        <a:p>
          <a:endParaRPr lang="en-US"/>
        </a:p>
      </dgm:t>
    </dgm:pt>
    <dgm:pt modelId="{8CC1EBAC-D7A8-4822-BB84-D753ADFBF838}" type="sibTrans" cxnId="{A79D92B5-A9E4-4AA5-8045-6ECCF77FA50C}">
      <dgm:prSet/>
      <dgm:spPr/>
      <dgm:t>
        <a:bodyPr/>
        <a:lstStyle/>
        <a:p>
          <a:endParaRPr lang="en-US"/>
        </a:p>
      </dgm:t>
    </dgm:pt>
    <dgm:pt modelId="{630359CB-27F1-485B-B88A-9B586D75669C}">
      <dgm:prSet/>
      <dgm:spPr/>
      <dgm:t>
        <a:bodyPr/>
        <a:lstStyle/>
        <a:p>
          <a:r>
            <a:rPr lang="en-US" smtClean="0"/>
            <a:t>Verino</a:t>
          </a:r>
          <a:endParaRPr lang="en-US" dirty="0"/>
        </a:p>
      </dgm:t>
    </dgm:pt>
    <dgm:pt modelId="{443D0AE2-7307-498D-8759-C742D45ED297}" type="parTrans" cxnId="{7D7A9546-EAF6-4E77-A402-52E8E567C6D1}">
      <dgm:prSet/>
      <dgm:spPr/>
      <dgm:t>
        <a:bodyPr/>
        <a:lstStyle/>
        <a:p>
          <a:endParaRPr lang="en-US"/>
        </a:p>
      </dgm:t>
    </dgm:pt>
    <dgm:pt modelId="{0852B8DC-8ABC-43AB-85BE-615059D5CDB4}" type="sibTrans" cxnId="{7D7A9546-EAF6-4E77-A402-52E8E567C6D1}">
      <dgm:prSet/>
      <dgm:spPr/>
      <dgm:t>
        <a:bodyPr/>
        <a:lstStyle/>
        <a:p>
          <a:endParaRPr lang="en-US"/>
        </a:p>
      </dgm:t>
    </dgm:pt>
    <dgm:pt modelId="{511090DA-A636-413A-855A-6D3FF3BDF680}">
      <dgm:prSet/>
      <dgm:spPr/>
      <dgm:t>
        <a:bodyPr/>
        <a:lstStyle/>
        <a:p>
          <a:r>
            <a:rPr lang="en-US" smtClean="0"/>
            <a:t>Crest</a:t>
          </a:r>
          <a:endParaRPr lang="en-US" dirty="0"/>
        </a:p>
      </dgm:t>
    </dgm:pt>
    <dgm:pt modelId="{65A283C0-FED0-41AF-A7CE-685348B7A426}" type="parTrans" cxnId="{B964461F-0EE7-49E4-8B43-1699DB8756FB}">
      <dgm:prSet/>
      <dgm:spPr/>
      <dgm:t>
        <a:bodyPr/>
        <a:lstStyle/>
        <a:p>
          <a:endParaRPr lang="en-US"/>
        </a:p>
      </dgm:t>
    </dgm:pt>
    <dgm:pt modelId="{84EA3FFC-6AC4-4AF2-881C-5F685A9080D0}" type="sibTrans" cxnId="{B964461F-0EE7-49E4-8B43-1699DB8756FB}">
      <dgm:prSet/>
      <dgm:spPr/>
      <dgm:t>
        <a:bodyPr/>
        <a:lstStyle/>
        <a:p>
          <a:endParaRPr lang="en-US"/>
        </a:p>
      </dgm:t>
    </dgm:pt>
    <dgm:pt modelId="{CC9E7D45-DD9D-4AA5-9FDA-D535C52E76FA}">
      <dgm:prSet/>
      <dgm:spPr/>
      <dgm:t>
        <a:bodyPr/>
        <a:lstStyle/>
        <a:p>
          <a:r>
            <a:rPr lang="en-US" smtClean="0"/>
            <a:t>Southern Chicken</a:t>
          </a:r>
          <a:endParaRPr lang="en-US" dirty="0"/>
        </a:p>
      </dgm:t>
    </dgm:pt>
    <dgm:pt modelId="{7726F9AF-D50A-4426-AE12-3055B6269601}" type="parTrans" cxnId="{189080BA-66E1-44CB-BCC2-1532E1D2A109}">
      <dgm:prSet/>
      <dgm:spPr/>
      <dgm:t>
        <a:bodyPr/>
        <a:lstStyle/>
        <a:p>
          <a:endParaRPr lang="en-US"/>
        </a:p>
      </dgm:t>
    </dgm:pt>
    <dgm:pt modelId="{CD30C2BC-3580-4E76-99E7-8A239AB6DAE4}" type="sibTrans" cxnId="{189080BA-66E1-44CB-BCC2-1532E1D2A109}">
      <dgm:prSet/>
      <dgm:spPr/>
      <dgm:t>
        <a:bodyPr/>
        <a:lstStyle/>
        <a:p>
          <a:endParaRPr lang="en-US"/>
        </a:p>
      </dgm:t>
    </dgm:pt>
    <dgm:pt modelId="{10523D0D-9EC1-4B9A-945F-67198141A472}">
      <dgm:prSet/>
      <dgm:spPr/>
      <dgm:t>
        <a:bodyPr/>
        <a:lstStyle/>
        <a:p>
          <a:r>
            <a:rPr lang="en-US" smtClean="0"/>
            <a:t>Supreme Chicken</a:t>
          </a:r>
          <a:endParaRPr lang="en-US" dirty="0"/>
        </a:p>
      </dgm:t>
    </dgm:pt>
    <dgm:pt modelId="{4B6CBAAE-D3E6-4517-9EF9-E97FC2F94191}" type="parTrans" cxnId="{D17C939E-BFE8-480D-AABD-23C89C9930C0}">
      <dgm:prSet/>
      <dgm:spPr/>
      <dgm:t>
        <a:bodyPr/>
        <a:lstStyle/>
        <a:p>
          <a:endParaRPr lang="en-US"/>
        </a:p>
      </dgm:t>
    </dgm:pt>
    <dgm:pt modelId="{7152AFCD-14F9-45DA-B816-D7E7731F3497}" type="sibTrans" cxnId="{D17C939E-BFE8-480D-AABD-23C89C9930C0}">
      <dgm:prSet/>
      <dgm:spPr/>
      <dgm:t>
        <a:bodyPr/>
        <a:lstStyle/>
        <a:p>
          <a:endParaRPr lang="en-US"/>
        </a:p>
      </dgm:t>
    </dgm:pt>
    <dgm:pt modelId="{3AE6EA0B-9290-4AAA-9542-38D9B2830215}">
      <dgm:prSet/>
      <dgm:spPr/>
      <dgm:t>
        <a:bodyPr/>
        <a:lstStyle/>
        <a:p>
          <a:r>
            <a:rPr lang="en-US" smtClean="0"/>
            <a:t>Eureka</a:t>
          </a:r>
          <a:endParaRPr lang="en-US" dirty="0"/>
        </a:p>
      </dgm:t>
    </dgm:pt>
    <dgm:pt modelId="{EFE485FD-BCD7-4541-AA7E-825DD6AC62D1}" type="parTrans" cxnId="{E297F4B9-ED48-41D6-B429-D41B24B89086}">
      <dgm:prSet/>
      <dgm:spPr/>
      <dgm:t>
        <a:bodyPr/>
        <a:lstStyle/>
        <a:p>
          <a:endParaRPr lang="en-US"/>
        </a:p>
      </dgm:t>
    </dgm:pt>
    <dgm:pt modelId="{64E7658F-F3CA-48BF-A639-ABF7B39C1C73}" type="sibTrans" cxnId="{E297F4B9-ED48-41D6-B429-D41B24B89086}">
      <dgm:prSet/>
      <dgm:spPr/>
      <dgm:t>
        <a:bodyPr/>
        <a:lstStyle/>
        <a:p>
          <a:endParaRPr lang="en-US"/>
        </a:p>
      </dgm:t>
    </dgm:pt>
    <dgm:pt modelId="{C3202DA6-DA43-4B37-9736-D45CF6CF40CA}">
      <dgm:prSet/>
      <dgm:spPr/>
      <dgm:t>
        <a:bodyPr/>
        <a:lstStyle/>
        <a:p>
          <a:r>
            <a:rPr lang="en-US" dirty="0" smtClean="0"/>
            <a:t>Copperbelt Chicken</a:t>
          </a:r>
          <a:endParaRPr lang="en-US" dirty="0"/>
        </a:p>
      </dgm:t>
    </dgm:pt>
    <dgm:pt modelId="{685C89F7-798D-4B30-9E54-FCDBB0113BC8}" type="parTrans" cxnId="{71C9DBF5-8CAA-4136-B981-21A17642ACDC}">
      <dgm:prSet/>
      <dgm:spPr/>
      <dgm:t>
        <a:bodyPr/>
        <a:lstStyle/>
        <a:p>
          <a:endParaRPr lang="en-US"/>
        </a:p>
      </dgm:t>
    </dgm:pt>
    <dgm:pt modelId="{5741FCD3-9E2C-456D-8BAA-B7BAD11D65E3}" type="sibTrans" cxnId="{71C9DBF5-8CAA-4136-B981-21A17642ACDC}">
      <dgm:prSet/>
      <dgm:spPr/>
      <dgm:t>
        <a:bodyPr/>
        <a:lstStyle/>
        <a:p>
          <a:endParaRPr lang="en-US"/>
        </a:p>
      </dgm:t>
    </dgm:pt>
    <dgm:pt modelId="{DF4ED2E9-03C4-4AD2-B9BC-D03EB37621D0}" type="pres">
      <dgm:prSet presAssocID="{9AC110F3-5C01-4544-ABC6-EF943D9F36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13BF1C-6980-4449-A26C-AF1C35AF6E6A}" type="pres">
      <dgm:prSet presAssocID="{C06DE55B-88D5-44D6-87E0-361084EC4555}" presName="composite" presStyleCnt="0"/>
      <dgm:spPr/>
    </dgm:pt>
    <dgm:pt modelId="{B781E8E3-F72E-4864-A535-EB8BA548821E}" type="pres">
      <dgm:prSet presAssocID="{C06DE55B-88D5-44D6-87E0-361084EC455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2CEBD-01A7-4D55-9C12-23816EEE91F7}" type="pres">
      <dgm:prSet presAssocID="{C06DE55B-88D5-44D6-87E0-361084EC455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41A51-1A28-43E0-A725-62D275D12E0D}" type="presOf" srcId="{9AC110F3-5C01-4544-ABC6-EF943D9F36B6}" destId="{DF4ED2E9-03C4-4AD2-B9BC-D03EB37621D0}" srcOrd="0" destOrd="0" presId="urn:microsoft.com/office/officeart/2005/8/layout/chevron2"/>
    <dgm:cxn modelId="{71C9DBF5-8CAA-4136-B981-21A17642ACDC}" srcId="{C06DE55B-88D5-44D6-87E0-361084EC4555}" destId="{C3202DA6-DA43-4B37-9736-D45CF6CF40CA}" srcOrd="6" destOrd="0" parTransId="{685C89F7-798D-4B30-9E54-FCDBB0113BC8}" sibTransId="{5741FCD3-9E2C-456D-8BAA-B7BAD11D65E3}"/>
    <dgm:cxn modelId="{189080BA-66E1-44CB-BCC2-1532E1D2A109}" srcId="{C06DE55B-88D5-44D6-87E0-361084EC4555}" destId="{CC9E7D45-DD9D-4AA5-9FDA-D535C52E76FA}" srcOrd="3" destOrd="0" parTransId="{7726F9AF-D50A-4426-AE12-3055B6269601}" sibTransId="{CD30C2BC-3580-4E76-99E7-8A239AB6DAE4}"/>
    <dgm:cxn modelId="{F7680DB5-36AD-4722-9E12-385098F8C4DA}" srcId="{C06DE55B-88D5-44D6-87E0-361084EC4555}" destId="{6A914F25-1278-407D-A604-FC58EB908C66}" srcOrd="0" destOrd="0" parTransId="{B92F7673-D8E6-43D8-97CE-B462A136517E}" sibTransId="{50073BFE-51F9-4A77-B194-010275635B67}"/>
    <dgm:cxn modelId="{B964461F-0EE7-49E4-8B43-1699DB8756FB}" srcId="{C06DE55B-88D5-44D6-87E0-361084EC4555}" destId="{511090DA-A636-413A-855A-6D3FF3BDF680}" srcOrd="2" destOrd="0" parTransId="{65A283C0-FED0-41AF-A7CE-685348B7A426}" sibTransId="{84EA3FFC-6AC4-4AF2-881C-5F685A9080D0}"/>
    <dgm:cxn modelId="{5582D5D7-9A61-485C-AC4C-2E10BEFD93AD}" type="presOf" srcId="{6A914F25-1278-407D-A604-FC58EB908C66}" destId="{EC62CEBD-01A7-4D55-9C12-23816EEE91F7}" srcOrd="0" destOrd="0" presId="urn:microsoft.com/office/officeart/2005/8/layout/chevron2"/>
    <dgm:cxn modelId="{7EF4CAEE-1565-4264-84BF-EA57B145DE12}" type="presOf" srcId="{C06DE55B-88D5-44D6-87E0-361084EC4555}" destId="{B781E8E3-F72E-4864-A535-EB8BA548821E}" srcOrd="0" destOrd="0" presId="urn:microsoft.com/office/officeart/2005/8/layout/chevron2"/>
    <dgm:cxn modelId="{77101E14-428B-45B5-BD2A-E823B24C583A}" type="presOf" srcId="{6E60E28B-4746-4EFA-A074-4BD931EF3159}" destId="{EC62CEBD-01A7-4D55-9C12-23816EEE91F7}" srcOrd="0" destOrd="7" presId="urn:microsoft.com/office/officeart/2005/8/layout/chevron2"/>
    <dgm:cxn modelId="{D17C939E-BFE8-480D-AABD-23C89C9930C0}" srcId="{C06DE55B-88D5-44D6-87E0-361084EC4555}" destId="{10523D0D-9EC1-4B9A-945F-67198141A472}" srcOrd="4" destOrd="0" parTransId="{4B6CBAAE-D3E6-4517-9EF9-E97FC2F94191}" sibTransId="{7152AFCD-14F9-45DA-B816-D7E7731F3497}"/>
    <dgm:cxn modelId="{1598341D-8539-47FB-A183-D28E39744423}" type="presOf" srcId="{E86FE0EC-C2B0-455D-9CBF-A1BD91EE50BF}" destId="{EC62CEBD-01A7-4D55-9C12-23816EEE91F7}" srcOrd="0" destOrd="8" presId="urn:microsoft.com/office/officeart/2005/8/layout/chevron2"/>
    <dgm:cxn modelId="{B430B8DB-67F7-4E68-B05A-26F27A639962}" type="presOf" srcId="{C3202DA6-DA43-4B37-9736-D45CF6CF40CA}" destId="{EC62CEBD-01A7-4D55-9C12-23816EEE91F7}" srcOrd="0" destOrd="6" presId="urn:microsoft.com/office/officeart/2005/8/layout/chevron2"/>
    <dgm:cxn modelId="{B0E3F9A2-FA06-4F36-8BE4-3BBD861A14D1}" type="presOf" srcId="{10523D0D-9EC1-4B9A-945F-67198141A472}" destId="{EC62CEBD-01A7-4D55-9C12-23816EEE91F7}" srcOrd="0" destOrd="4" presId="urn:microsoft.com/office/officeart/2005/8/layout/chevron2"/>
    <dgm:cxn modelId="{B2540385-DC57-4A46-BC12-9FE604912F7A}" srcId="{9AC110F3-5C01-4544-ABC6-EF943D9F36B6}" destId="{C06DE55B-88D5-44D6-87E0-361084EC4555}" srcOrd="0" destOrd="0" parTransId="{366434FD-75A9-417D-A48B-AE08C6A82743}" sibTransId="{1668A37F-A49F-4DD3-97C0-C3C78D07A564}"/>
    <dgm:cxn modelId="{5AF398FD-407C-4C85-963C-A966B4FD3FE8}" type="presOf" srcId="{CC9E7D45-DD9D-4AA5-9FDA-D535C52E76FA}" destId="{EC62CEBD-01A7-4D55-9C12-23816EEE91F7}" srcOrd="0" destOrd="3" presId="urn:microsoft.com/office/officeart/2005/8/layout/chevron2"/>
    <dgm:cxn modelId="{45CDFE90-67E8-4B50-B1F4-BE1C7A060981}" type="presOf" srcId="{3AE6EA0B-9290-4AAA-9542-38D9B2830215}" destId="{EC62CEBD-01A7-4D55-9C12-23816EEE91F7}" srcOrd="0" destOrd="5" presId="urn:microsoft.com/office/officeart/2005/8/layout/chevron2"/>
    <dgm:cxn modelId="{7D7A9546-EAF6-4E77-A402-52E8E567C6D1}" srcId="{C06DE55B-88D5-44D6-87E0-361084EC4555}" destId="{630359CB-27F1-485B-B88A-9B586D75669C}" srcOrd="1" destOrd="0" parTransId="{443D0AE2-7307-498D-8759-C742D45ED297}" sibTransId="{0852B8DC-8ABC-43AB-85BE-615059D5CDB4}"/>
    <dgm:cxn modelId="{8C75BEA9-D38A-481A-8B1F-01CBB26D4643}" type="presOf" srcId="{630359CB-27F1-485B-B88A-9B586D75669C}" destId="{EC62CEBD-01A7-4D55-9C12-23816EEE91F7}" srcOrd="0" destOrd="1" presId="urn:microsoft.com/office/officeart/2005/8/layout/chevron2"/>
    <dgm:cxn modelId="{64701938-BB06-4290-8B3F-F6F1433CE325}" type="presOf" srcId="{511090DA-A636-413A-855A-6D3FF3BDF680}" destId="{EC62CEBD-01A7-4D55-9C12-23816EEE91F7}" srcOrd="0" destOrd="2" presId="urn:microsoft.com/office/officeart/2005/8/layout/chevron2"/>
    <dgm:cxn modelId="{A79D92B5-A9E4-4AA5-8045-6ECCF77FA50C}" srcId="{C06DE55B-88D5-44D6-87E0-361084EC4555}" destId="{6E60E28B-4746-4EFA-A074-4BD931EF3159}" srcOrd="7" destOrd="0" parTransId="{6C8C28C3-107E-48E7-A780-B2B6CF9B9F0D}" sibTransId="{8CC1EBAC-D7A8-4822-BB84-D753ADFBF838}"/>
    <dgm:cxn modelId="{E297F4B9-ED48-41D6-B429-D41B24B89086}" srcId="{C06DE55B-88D5-44D6-87E0-361084EC4555}" destId="{3AE6EA0B-9290-4AAA-9542-38D9B2830215}" srcOrd="5" destOrd="0" parTransId="{EFE485FD-BCD7-4541-AA7E-825DD6AC62D1}" sibTransId="{64E7658F-F3CA-48BF-A639-ABF7B39C1C73}"/>
    <dgm:cxn modelId="{4C6E3D49-1F6A-4B1A-BD5A-789969D1D713}" srcId="{C06DE55B-88D5-44D6-87E0-361084EC4555}" destId="{E86FE0EC-C2B0-455D-9CBF-A1BD91EE50BF}" srcOrd="8" destOrd="0" parTransId="{CF2A0DC7-9F4B-4DC4-8FAF-9DBC21E892A4}" sibTransId="{42C093B3-5DCC-41A9-9E78-55415EDD0C2B}"/>
    <dgm:cxn modelId="{C50FE0BD-41DC-4B14-87E9-0E5D0BE0E57C}" type="presParOf" srcId="{DF4ED2E9-03C4-4AD2-B9BC-D03EB37621D0}" destId="{0513BF1C-6980-4449-A26C-AF1C35AF6E6A}" srcOrd="0" destOrd="0" presId="urn:microsoft.com/office/officeart/2005/8/layout/chevron2"/>
    <dgm:cxn modelId="{D38E6377-D081-4EB3-909A-3973951FCA63}" type="presParOf" srcId="{0513BF1C-6980-4449-A26C-AF1C35AF6E6A}" destId="{B781E8E3-F72E-4864-A535-EB8BA548821E}" srcOrd="0" destOrd="0" presId="urn:microsoft.com/office/officeart/2005/8/layout/chevron2"/>
    <dgm:cxn modelId="{1682C3F8-7D49-45D4-9742-93EB2542B5EC}" type="presParOf" srcId="{0513BF1C-6980-4449-A26C-AF1C35AF6E6A}" destId="{EC62CEBD-01A7-4D55-9C12-23816EEE91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C110F3-5C01-4544-ABC6-EF943D9F36B6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6DE55B-88D5-44D6-87E0-361084EC4555}">
      <dgm:prSet phldrT="[Text]"/>
      <dgm:spPr/>
      <dgm:t>
        <a:bodyPr/>
        <a:lstStyle/>
        <a:p>
          <a:endParaRPr lang="en-US" dirty="0"/>
        </a:p>
      </dgm:t>
    </dgm:pt>
    <dgm:pt modelId="{366434FD-75A9-417D-A48B-AE08C6A82743}" type="parTrans" cxnId="{B2540385-DC57-4A46-BC12-9FE604912F7A}">
      <dgm:prSet/>
      <dgm:spPr/>
      <dgm:t>
        <a:bodyPr/>
        <a:lstStyle/>
        <a:p>
          <a:endParaRPr lang="en-US"/>
        </a:p>
      </dgm:t>
    </dgm:pt>
    <dgm:pt modelId="{1668A37F-A49F-4DD3-97C0-C3C78D07A564}" type="sibTrans" cxnId="{B2540385-DC57-4A46-BC12-9FE604912F7A}">
      <dgm:prSet/>
      <dgm:spPr/>
      <dgm:t>
        <a:bodyPr/>
        <a:lstStyle/>
        <a:p>
          <a:endParaRPr lang="en-US"/>
        </a:p>
      </dgm:t>
    </dgm:pt>
    <dgm:pt modelId="{6A914F25-1278-407D-A604-FC58EB908C66}">
      <dgm:prSet phldrT="[Text]"/>
      <dgm:spPr/>
      <dgm:t>
        <a:bodyPr/>
        <a:lstStyle/>
        <a:p>
          <a:r>
            <a:rPr lang="en-US" dirty="0" smtClean="0"/>
            <a:t>National Milling corporation</a:t>
          </a:r>
          <a:endParaRPr lang="en-US" dirty="0"/>
        </a:p>
      </dgm:t>
    </dgm:pt>
    <dgm:pt modelId="{B92F7673-D8E6-43D8-97CE-B462A136517E}" type="parTrans" cxnId="{F7680DB5-36AD-4722-9E12-385098F8C4DA}">
      <dgm:prSet/>
      <dgm:spPr/>
      <dgm:t>
        <a:bodyPr/>
        <a:lstStyle/>
        <a:p>
          <a:endParaRPr lang="en-US"/>
        </a:p>
      </dgm:t>
    </dgm:pt>
    <dgm:pt modelId="{50073BFE-51F9-4A77-B194-010275635B67}" type="sibTrans" cxnId="{F7680DB5-36AD-4722-9E12-385098F8C4DA}">
      <dgm:prSet/>
      <dgm:spPr/>
      <dgm:t>
        <a:bodyPr/>
        <a:lstStyle/>
        <a:p>
          <a:endParaRPr lang="en-US"/>
        </a:p>
      </dgm:t>
    </dgm:pt>
    <dgm:pt modelId="{E760B33E-2067-4976-85FC-3BE3A02729B7}">
      <dgm:prSet phldrT="[Text]"/>
      <dgm:spPr/>
      <dgm:t>
        <a:bodyPr/>
        <a:lstStyle/>
        <a:p>
          <a:r>
            <a:rPr lang="en-US" dirty="0" smtClean="0"/>
            <a:t>Novatek Animal Feeds</a:t>
          </a:r>
          <a:endParaRPr lang="en-US" dirty="0"/>
        </a:p>
      </dgm:t>
    </dgm:pt>
    <dgm:pt modelId="{366E7048-268C-45CE-B28E-900F3B0B726C}" type="parTrans" cxnId="{26962B58-D977-4728-8F41-679567718314}">
      <dgm:prSet/>
      <dgm:spPr/>
      <dgm:t>
        <a:bodyPr/>
        <a:lstStyle/>
        <a:p>
          <a:endParaRPr lang="en-US"/>
        </a:p>
      </dgm:t>
    </dgm:pt>
    <dgm:pt modelId="{1404AA04-AC3F-4080-B898-152AC0BA1D9B}" type="sibTrans" cxnId="{26962B58-D977-4728-8F41-679567718314}">
      <dgm:prSet/>
      <dgm:spPr/>
      <dgm:t>
        <a:bodyPr/>
        <a:lstStyle/>
        <a:p>
          <a:endParaRPr lang="en-US"/>
        </a:p>
      </dgm:t>
    </dgm:pt>
    <dgm:pt modelId="{DB13A01C-78A7-4765-954E-519088679A0D}">
      <dgm:prSet phldrT="[Text]"/>
      <dgm:spPr/>
      <dgm:t>
        <a:bodyPr/>
        <a:lstStyle/>
        <a:p>
          <a:r>
            <a:rPr lang="en-US" dirty="0" smtClean="0"/>
            <a:t>Tiger Animal Feeds</a:t>
          </a:r>
          <a:endParaRPr lang="en-US" dirty="0"/>
        </a:p>
      </dgm:t>
    </dgm:pt>
    <dgm:pt modelId="{724A0ECC-1A15-48AA-997C-D40D291F7D8C}" type="parTrans" cxnId="{85CCE513-444B-472E-955F-0CB317E09122}">
      <dgm:prSet/>
      <dgm:spPr/>
      <dgm:t>
        <a:bodyPr/>
        <a:lstStyle/>
        <a:p>
          <a:endParaRPr lang="en-US"/>
        </a:p>
      </dgm:t>
    </dgm:pt>
    <dgm:pt modelId="{D9A70B6B-988F-49A7-B4DB-CF9D086C72CF}" type="sibTrans" cxnId="{85CCE513-444B-472E-955F-0CB317E09122}">
      <dgm:prSet/>
      <dgm:spPr/>
      <dgm:t>
        <a:bodyPr/>
        <a:lstStyle/>
        <a:p>
          <a:endParaRPr lang="en-US"/>
        </a:p>
      </dgm:t>
    </dgm:pt>
    <dgm:pt modelId="{0C6DFF13-BC14-47CD-87C9-A63DB10AB0C3}">
      <dgm:prSet phldrT="[Text]"/>
      <dgm:spPr/>
      <dgm:t>
        <a:bodyPr/>
        <a:lstStyle/>
        <a:p>
          <a:r>
            <a:rPr lang="en-US" dirty="0" smtClean="0"/>
            <a:t>Nutrifeeds</a:t>
          </a:r>
          <a:endParaRPr lang="en-US" dirty="0"/>
        </a:p>
      </dgm:t>
    </dgm:pt>
    <dgm:pt modelId="{0E90D2E6-260F-432E-9CE8-6EA86D70EA09}" type="parTrans" cxnId="{97524E5D-39D2-41E9-BA00-0FEC19D1566E}">
      <dgm:prSet/>
      <dgm:spPr/>
      <dgm:t>
        <a:bodyPr/>
        <a:lstStyle/>
        <a:p>
          <a:endParaRPr lang="en-US"/>
        </a:p>
      </dgm:t>
    </dgm:pt>
    <dgm:pt modelId="{718A3951-A998-43FD-B6BB-F94C1ED8B3A6}" type="sibTrans" cxnId="{97524E5D-39D2-41E9-BA00-0FEC19D1566E}">
      <dgm:prSet/>
      <dgm:spPr/>
      <dgm:t>
        <a:bodyPr/>
        <a:lstStyle/>
        <a:p>
          <a:endParaRPr lang="en-US"/>
        </a:p>
      </dgm:t>
    </dgm:pt>
    <dgm:pt modelId="{F4D3476C-8562-4FAC-83D6-606A5532DFDC}">
      <dgm:prSet/>
      <dgm:spPr/>
      <dgm:t>
        <a:bodyPr/>
        <a:lstStyle/>
        <a:p>
          <a:r>
            <a:rPr lang="en-US" dirty="0" smtClean="0"/>
            <a:t>Pembe Milling</a:t>
          </a:r>
          <a:endParaRPr lang="en-US" dirty="0"/>
        </a:p>
      </dgm:t>
    </dgm:pt>
    <dgm:pt modelId="{166A47D6-FCF4-4AD5-8D63-F549CEDD26F7}" type="parTrans" cxnId="{6B024237-EE5F-4E15-80E1-4E1545A10696}">
      <dgm:prSet/>
      <dgm:spPr/>
      <dgm:t>
        <a:bodyPr/>
        <a:lstStyle/>
        <a:p>
          <a:endParaRPr lang="en-US"/>
        </a:p>
      </dgm:t>
    </dgm:pt>
    <dgm:pt modelId="{32F8024D-129E-4C9A-A60A-8E2EE8FB95DB}" type="sibTrans" cxnId="{6B024237-EE5F-4E15-80E1-4E1545A10696}">
      <dgm:prSet/>
      <dgm:spPr/>
      <dgm:t>
        <a:bodyPr/>
        <a:lstStyle/>
        <a:p>
          <a:endParaRPr lang="en-US"/>
        </a:p>
      </dgm:t>
    </dgm:pt>
    <dgm:pt modelId="{3242E291-ACF2-427C-9C7F-1355E9E73727}">
      <dgm:prSet/>
      <dgm:spPr/>
      <dgm:t>
        <a:bodyPr/>
        <a:lstStyle/>
        <a:p>
          <a:r>
            <a:rPr lang="en-US" dirty="0" smtClean="0"/>
            <a:t>Olympic Milling</a:t>
          </a:r>
          <a:endParaRPr lang="en-US" dirty="0"/>
        </a:p>
      </dgm:t>
    </dgm:pt>
    <dgm:pt modelId="{0B0A0A42-223B-45D8-A409-DEC94B45355D}" type="parTrans" cxnId="{60152B64-C75B-43D4-BDFC-ECFC08D375CC}">
      <dgm:prSet/>
      <dgm:spPr/>
      <dgm:t>
        <a:bodyPr/>
        <a:lstStyle/>
        <a:p>
          <a:endParaRPr lang="en-US"/>
        </a:p>
      </dgm:t>
    </dgm:pt>
    <dgm:pt modelId="{589192A4-0648-4163-BBFA-5D3F39027006}" type="sibTrans" cxnId="{60152B64-C75B-43D4-BDFC-ECFC08D375CC}">
      <dgm:prSet/>
      <dgm:spPr/>
      <dgm:t>
        <a:bodyPr/>
        <a:lstStyle/>
        <a:p>
          <a:endParaRPr lang="en-US"/>
        </a:p>
      </dgm:t>
    </dgm:pt>
    <dgm:pt modelId="{38828DA8-0A37-49A0-9831-267B00812A03}">
      <dgm:prSet/>
      <dgm:spPr/>
      <dgm:t>
        <a:bodyPr/>
        <a:lstStyle/>
        <a:p>
          <a:r>
            <a:rPr lang="en-US" dirty="0" smtClean="0"/>
            <a:t>Emmans Feed Company</a:t>
          </a:r>
          <a:endParaRPr lang="en-US" dirty="0"/>
        </a:p>
      </dgm:t>
    </dgm:pt>
    <dgm:pt modelId="{67E158AC-6215-402C-BB22-28318D0377DC}" type="parTrans" cxnId="{B0891F24-C5C3-445E-AB85-81D6F552DE27}">
      <dgm:prSet/>
      <dgm:spPr/>
      <dgm:t>
        <a:bodyPr/>
        <a:lstStyle/>
        <a:p>
          <a:endParaRPr lang="en-US"/>
        </a:p>
      </dgm:t>
    </dgm:pt>
    <dgm:pt modelId="{FDF75B04-F935-477D-9D12-E92841B94E98}" type="sibTrans" cxnId="{B0891F24-C5C3-445E-AB85-81D6F552DE27}">
      <dgm:prSet/>
      <dgm:spPr/>
      <dgm:t>
        <a:bodyPr/>
        <a:lstStyle/>
        <a:p>
          <a:endParaRPr lang="en-US"/>
        </a:p>
      </dgm:t>
    </dgm:pt>
    <dgm:pt modelId="{DF4ED2E9-03C4-4AD2-B9BC-D03EB37621D0}" type="pres">
      <dgm:prSet presAssocID="{9AC110F3-5C01-4544-ABC6-EF943D9F36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13BF1C-6980-4449-A26C-AF1C35AF6E6A}" type="pres">
      <dgm:prSet presAssocID="{C06DE55B-88D5-44D6-87E0-361084EC4555}" presName="composite" presStyleCnt="0"/>
      <dgm:spPr/>
      <dgm:t>
        <a:bodyPr/>
        <a:lstStyle/>
        <a:p>
          <a:endParaRPr lang="en-US"/>
        </a:p>
      </dgm:t>
    </dgm:pt>
    <dgm:pt modelId="{B781E8E3-F72E-4864-A535-EB8BA548821E}" type="pres">
      <dgm:prSet presAssocID="{C06DE55B-88D5-44D6-87E0-361084EC455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2CEBD-01A7-4D55-9C12-23816EEE91F7}" type="pres">
      <dgm:prSet presAssocID="{C06DE55B-88D5-44D6-87E0-361084EC455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CE513-444B-472E-955F-0CB317E09122}" srcId="{C06DE55B-88D5-44D6-87E0-361084EC4555}" destId="{DB13A01C-78A7-4765-954E-519088679A0D}" srcOrd="2" destOrd="0" parTransId="{724A0ECC-1A15-48AA-997C-D40D291F7D8C}" sibTransId="{D9A70B6B-988F-49A7-B4DB-CF9D086C72CF}"/>
    <dgm:cxn modelId="{97524E5D-39D2-41E9-BA00-0FEC19D1566E}" srcId="{C06DE55B-88D5-44D6-87E0-361084EC4555}" destId="{0C6DFF13-BC14-47CD-87C9-A63DB10AB0C3}" srcOrd="3" destOrd="0" parTransId="{0E90D2E6-260F-432E-9CE8-6EA86D70EA09}" sibTransId="{718A3951-A998-43FD-B6BB-F94C1ED8B3A6}"/>
    <dgm:cxn modelId="{1A36C83B-CE9B-41C5-BD46-6CF5D9B5E6ED}" type="presOf" srcId="{DB13A01C-78A7-4765-954E-519088679A0D}" destId="{EC62CEBD-01A7-4D55-9C12-23816EEE91F7}" srcOrd="0" destOrd="2" presId="urn:microsoft.com/office/officeart/2005/8/layout/chevron2"/>
    <dgm:cxn modelId="{096FD745-43C9-400F-A6A8-DCA839FF40AA}" type="presOf" srcId="{0C6DFF13-BC14-47CD-87C9-A63DB10AB0C3}" destId="{EC62CEBD-01A7-4D55-9C12-23816EEE91F7}" srcOrd="0" destOrd="3" presId="urn:microsoft.com/office/officeart/2005/8/layout/chevron2"/>
    <dgm:cxn modelId="{F7680DB5-36AD-4722-9E12-385098F8C4DA}" srcId="{C06DE55B-88D5-44D6-87E0-361084EC4555}" destId="{6A914F25-1278-407D-A604-FC58EB908C66}" srcOrd="0" destOrd="0" parTransId="{B92F7673-D8E6-43D8-97CE-B462A136517E}" sibTransId="{50073BFE-51F9-4A77-B194-010275635B67}"/>
    <dgm:cxn modelId="{875ABFD8-37BE-4EB0-8939-659860B8AF36}" type="presOf" srcId="{C06DE55B-88D5-44D6-87E0-361084EC4555}" destId="{B781E8E3-F72E-4864-A535-EB8BA548821E}" srcOrd="0" destOrd="0" presId="urn:microsoft.com/office/officeart/2005/8/layout/chevron2"/>
    <dgm:cxn modelId="{B0891F24-C5C3-445E-AB85-81D6F552DE27}" srcId="{C06DE55B-88D5-44D6-87E0-361084EC4555}" destId="{38828DA8-0A37-49A0-9831-267B00812A03}" srcOrd="6" destOrd="0" parTransId="{67E158AC-6215-402C-BB22-28318D0377DC}" sibTransId="{FDF75B04-F935-477D-9D12-E92841B94E98}"/>
    <dgm:cxn modelId="{60152B64-C75B-43D4-BDFC-ECFC08D375CC}" srcId="{C06DE55B-88D5-44D6-87E0-361084EC4555}" destId="{3242E291-ACF2-427C-9C7F-1355E9E73727}" srcOrd="5" destOrd="0" parTransId="{0B0A0A42-223B-45D8-A409-DEC94B45355D}" sibTransId="{589192A4-0648-4163-BBFA-5D3F39027006}"/>
    <dgm:cxn modelId="{6B024237-EE5F-4E15-80E1-4E1545A10696}" srcId="{C06DE55B-88D5-44D6-87E0-361084EC4555}" destId="{F4D3476C-8562-4FAC-83D6-606A5532DFDC}" srcOrd="4" destOrd="0" parTransId="{166A47D6-FCF4-4AD5-8D63-F549CEDD26F7}" sibTransId="{32F8024D-129E-4C9A-A60A-8E2EE8FB95DB}"/>
    <dgm:cxn modelId="{47AE7B0A-5E37-4CE3-8A18-4984139ED695}" type="presOf" srcId="{E760B33E-2067-4976-85FC-3BE3A02729B7}" destId="{EC62CEBD-01A7-4D55-9C12-23816EEE91F7}" srcOrd="0" destOrd="1" presId="urn:microsoft.com/office/officeart/2005/8/layout/chevron2"/>
    <dgm:cxn modelId="{93BEAB35-0284-45FF-AD4B-4FB758F0374A}" type="presOf" srcId="{9AC110F3-5C01-4544-ABC6-EF943D9F36B6}" destId="{DF4ED2E9-03C4-4AD2-B9BC-D03EB37621D0}" srcOrd="0" destOrd="0" presId="urn:microsoft.com/office/officeart/2005/8/layout/chevron2"/>
    <dgm:cxn modelId="{B2540385-DC57-4A46-BC12-9FE604912F7A}" srcId="{9AC110F3-5C01-4544-ABC6-EF943D9F36B6}" destId="{C06DE55B-88D5-44D6-87E0-361084EC4555}" srcOrd="0" destOrd="0" parTransId="{366434FD-75A9-417D-A48B-AE08C6A82743}" sibTransId="{1668A37F-A49F-4DD3-97C0-C3C78D07A564}"/>
    <dgm:cxn modelId="{9BF6E7E8-A0C6-4F66-859D-4091BC0E0D5F}" type="presOf" srcId="{F4D3476C-8562-4FAC-83D6-606A5532DFDC}" destId="{EC62CEBD-01A7-4D55-9C12-23816EEE91F7}" srcOrd="0" destOrd="4" presId="urn:microsoft.com/office/officeart/2005/8/layout/chevron2"/>
    <dgm:cxn modelId="{9AFF7BC1-3F4D-4F22-AF84-776BDEA05616}" type="presOf" srcId="{3242E291-ACF2-427C-9C7F-1355E9E73727}" destId="{EC62CEBD-01A7-4D55-9C12-23816EEE91F7}" srcOrd="0" destOrd="5" presId="urn:microsoft.com/office/officeart/2005/8/layout/chevron2"/>
    <dgm:cxn modelId="{26962B58-D977-4728-8F41-679567718314}" srcId="{C06DE55B-88D5-44D6-87E0-361084EC4555}" destId="{E760B33E-2067-4976-85FC-3BE3A02729B7}" srcOrd="1" destOrd="0" parTransId="{366E7048-268C-45CE-B28E-900F3B0B726C}" sibTransId="{1404AA04-AC3F-4080-B898-152AC0BA1D9B}"/>
    <dgm:cxn modelId="{B9180E77-AE54-4496-AE90-40423F95D500}" type="presOf" srcId="{6A914F25-1278-407D-A604-FC58EB908C66}" destId="{EC62CEBD-01A7-4D55-9C12-23816EEE91F7}" srcOrd="0" destOrd="0" presId="urn:microsoft.com/office/officeart/2005/8/layout/chevron2"/>
    <dgm:cxn modelId="{F7AA8FCB-B24C-453B-93BE-3E81A625987E}" type="presOf" srcId="{38828DA8-0A37-49A0-9831-267B00812A03}" destId="{EC62CEBD-01A7-4D55-9C12-23816EEE91F7}" srcOrd="0" destOrd="6" presId="urn:microsoft.com/office/officeart/2005/8/layout/chevron2"/>
    <dgm:cxn modelId="{A6C0F1F1-EBBD-4480-87CC-B9FE2D615C11}" type="presParOf" srcId="{DF4ED2E9-03C4-4AD2-B9BC-D03EB37621D0}" destId="{0513BF1C-6980-4449-A26C-AF1C35AF6E6A}" srcOrd="0" destOrd="0" presId="urn:microsoft.com/office/officeart/2005/8/layout/chevron2"/>
    <dgm:cxn modelId="{E8576A0B-9C61-4833-A8BD-929B5C8B8D8B}" type="presParOf" srcId="{0513BF1C-6980-4449-A26C-AF1C35AF6E6A}" destId="{B781E8E3-F72E-4864-A535-EB8BA548821E}" srcOrd="0" destOrd="0" presId="urn:microsoft.com/office/officeart/2005/8/layout/chevron2"/>
    <dgm:cxn modelId="{349BAE90-9559-4830-9824-925D0047EB27}" type="presParOf" srcId="{0513BF1C-6980-4449-A26C-AF1C35AF6E6A}" destId="{EC62CEBD-01A7-4D55-9C12-23816EEE91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8FC1EE-5F2F-4D5E-9F6D-A4DF4F50EABF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8E373131-A758-4C70-B7B2-D2BD4E48A8BB}">
      <dgm:prSet phldrT="[Text]"/>
      <dgm:spPr/>
      <dgm:t>
        <a:bodyPr/>
        <a:lstStyle/>
        <a:p>
          <a:r>
            <a:rPr lang="en-US" dirty="0" smtClean="0"/>
            <a:t>Secondary Producer/Retailer</a:t>
          </a:r>
          <a:endParaRPr lang="en-US" dirty="0"/>
        </a:p>
      </dgm:t>
    </dgm:pt>
    <dgm:pt modelId="{19D7C3F7-2253-418B-9569-324B09FF1BDC}" type="parTrans" cxnId="{A931D196-D5F8-4F62-AAB2-B5ED9A4A1824}">
      <dgm:prSet/>
      <dgm:spPr/>
      <dgm:t>
        <a:bodyPr/>
        <a:lstStyle/>
        <a:p>
          <a:endParaRPr lang="en-US"/>
        </a:p>
      </dgm:t>
    </dgm:pt>
    <dgm:pt modelId="{AEB41623-A9AB-4531-A72C-9EB8850E8EF1}" type="sibTrans" cxnId="{A931D196-D5F8-4F62-AAB2-B5ED9A4A1824}">
      <dgm:prSet/>
      <dgm:spPr/>
      <dgm:t>
        <a:bodyPr/>
        <a:lstStyle/>
        <a:p>
          <a:endParaRPr lang="en-US"/>
        </a:p>
      </dgm:t>
    </dgm:pt>
    <dgm:pt modelId="{3DEAA866-0FF1-48E8-B120-9070205F1A0B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B556C6BA-EC19-4C87-AF50-EB9E5E15E510}" type="parTrans" cxnId="{1295C947-C0FF-4273-81BF-4665A47A9BD5}">
      <dgm:prSet/>
      <dgm:spPr/>
      <dgm:t>
        <a:bodyPr/>
        <a:lstStyle/>
        <a:p>
          <a:endParaRPr lang="en-US"/>
        </a:p>
      </dgm:t>
    </dgm:pt>
    <dgm:pt modelId="{3B25517A-D4DA-4D6C-B701-D369C0F25E55}" type="sibTrans" cxnId="{1295C947-C0FF-4273-81BF-4665A47A9BD5}">
      <dgm:prSet/>
      <dgm:spPr/>
      <dgm:t>
        <a:bodyPr/>
        <a:lstStyle/>
        <a:p>
          <a:endParaRPr lang="en-US"/>
        </a:p>
      </dgm:t>
    </dgm:pt>
    <dgm:pt modelId="{67B63230-EDBF-4BB4-9CF9-C1D8BA852CBD}">
      <dgm:prSet phldrT="[Text]"/>
      <dgm:spPr/>
      <dgm:t>
        <a:bodyPr/>
        <a:lstStyle/>
        <a:p>
          <a:r>
            <a:rPr lang="en-US" dirty="0" smtClean="0"/>
            <a:t>Specialized niche markets (Primary producers)</a:t>
          </a:r>
        </a:p>
        <a:p>
          <a:endParaRPr lang="en-US" dirty="0"/>
        </a:p>
      </dgm:t>
    </dgm:pt>
    <dgm:pt modelId="{ABE27768-5483-4A4B-B71A-FED9B652459B}" type="parTrans" cxnId="{A289F637-8878-4FA8-BC6F-C02FBE1B0E6E}">
      <dgm:prSet/>
      <dgm:spPr/>
      <dgm:t>
        <a:bodyPr/>
        <a:lstStyle/>
        <a:p>
          <a:endParaRPr lang="en-US"/>
        </a:p>
      </dgm:t>
    </dgm:pt>
    <dgm:pt modelId="{2AD30361-D430-46B1-8C0F-B7CED96E5966}" type="sibTrans" cxnId="{A289F637-8878-4FA8-BC6F-C02FBE1B0E6E}">
      <dgm:prSet/>
      <dgm:spPr/>
      <dgm:t>
        <a:bodyPr/>
        <a:lstStyle/>
        <a:p>
          <a:endParaRPr lang="en-US"/>
        </a:p>
      </dgm:t>
    </dgm:pt>
    <dgm:pt modelId="{0E077E3B-A1DE-4365-8474-FA67264B194C}" type="pres">
      <dgm:prSet presAssocID="{F08FC1EE-5F2F-4D5E-9F6D-A4DF4F50EABF}" presName="Name0" presStyleCnt="0">
        <dgm:presLayoutVars>
          <dgm:dir/>
          <dgm:animLvl val="lvl"/>
          <dgm:resizeHandles val="exact"/>
        </dgm:presLayoutVars>
      </dgm:prSet>
      <dgm:spPr/>
    </dgm:pt>
    <dgm:pt modelId="{DF649119-F28B-4149-99C7-CC393B9CB570}" type="pres">
      <dgm:prSet presAssocID="{8E373131-A758-4C70-B7B2-D2BD4E48A8BB}" presName="Name8" presStyleCnt="0"/>
      <dgm:spPr/>
    </dgm:pt>
    <dgm:pt modelId="{0D3C99B6-B282-4318-8609-008BCF6BA0DB}" type="pres">
      <dgm:prSet presAssocID="{8E373131-A758-4C70-B7B2-D2BD4E48A8B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A9249-B6BB-493D-A105-ABD7F4F29F5D}" type="pres">
      <dgm:prSet presAssocID="{8E373131-A758-4C70-B7B2-D2BD4E48A8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4A164-D3D7-4F98-923B-7FB1A2AD298B}" type="pres">
      <dgm:prSet presAssocID="{3DEAA866-0FF1-48E8-B120-9070205F1A0B}" presName="Name8" presStyleCnt="0"/>
      <dgm:spPr/>
    </dgm:pt>
    <dgm:pt modelId="{16E7F263-A01C-4ED1-A484-FD8633B355E6}" type="pres">
      <dgm:prSet presAssocID="{3DEAA866-0FF1-48E8-B120-9070205F1A0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D2E4F-9019-4E45-B008-016DF6B33835}" type="pres">
      <dgm:prSet presAssocID="{3DEAA866-0FF1-48E8-B120-9070205F1A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DD111-ED63-4E58-9F09-22EF8100FC9E}" type="pres">
      <dgm:prSet presAssocID="{67B63230-EDBF-4BB4-9CF9-C1D8BA852CBD}" presName="Name8" presStyleCnt="0"/>
      <dgm:spPr/>
    </dgm:pt>
    <dgm:pt modelId="{C6F210D7-88D1-4D42-B4A7-DD0438B47BBD}" type="pres">
      <dgm:prSet presAssocID="{67B63230-EDBF-4BB4-9CF9-C1D8BA852CB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09F28-52A6-4826-A338-4FCEEF7A2631}" type="pres">
      <dgm:prSet presAssocID="{67B63230-EDBF-4BB4-9CF9-C1D8BA852C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B13A6E-7EEA-4A44-A63F-CD1DE4F30D13}" type="presOf" srcId="{F08FC1EE-5F2F-4D5E-9F6D-A4DF4F50EABF}" destId="{0E077E3B-A1DE-4365-8474-FA67264B194C}" srcOrd="0" destOrd="0" presId="urn:microsoft.com/office/officeart/2005/8/layout/pyramid1"/>
    <dgm:cxn modelId="{0180F065-FBA8-4584-8E9A-6425AAC86735}" type="presOf" srcId="{8E373131-A758-4C70-B7B2-D2BD4E48A8BB}" destId="{29EA9249-B6BB-493D-A105-ABD7F4F29F5D}" srcOrd="1" destOrd="0" presId="urn:microsoft.com/office/officeart/2005/8/layout/pyramid1"/>
    <dgm:cxn modelId="{AB75A61E-287A-4DBC-A1FD-A27AB539385F}" type="presOf" srcId="{67B63230-EDBF-4BB4-9CF9-C1D8BA852CBD}" destId="{C6F210D7-88D1-4D42-B4A7-DD0438B47BBD}" srcOrd="0" destOrd="0" presId="urn:microsoft.com/office/officeart/2005/8/layout/pyramid1"/>
    <dgm:cxn modelId="{B316A45B-11CD-4EF2-8487-63373E748B38}" type="presOf" srcId="{8E373131-A758-4C70-B7B2-D2BD4E48A8BB}" destId="{0D3C99B6-B282-4318-8609-008BCF6BA0DB}" srcOrd="0" destOrd="0" presId="urn:microsoft.com/office/officeart/2005/8/layout/pyramid1"/>
    <dgm:cxn modelId="{A289F637-8878-4FA8-BC6F-C02FBE1B0E6E}" srcId="{F08FC1EE-5F2F-4D5E-9F6D-A4DF4F50EABF}" destId="{67B63230-EDBF-4BB4-9CF9-C1D8BA852CBD}" srcOrd="2" destOrd="0" parTransId="{ABE27768-5483-4A4B-B71A-FED9B652459B}" sibTransId="{2AD30361-D430-46B1-8C0F-B7CED96E5966}"/>
    <dgm:cxn modelId="{6FFE3765-8960-4DE1-9F48-3AD699543004}" type="presOf" srcId="{3DEAA866-0FF1-48E8-B120-9070205F1A0B}" destId="{16E7F263-A01C-4ED1-A484-FD8633B355E6}" srcOrd="0" destOrd="0" presId="urn:microsoft.com/office/officeart/2005/8/layout/pyramid1"/>
    <dgm:cxn modelId="{1295C947-C0FF-4273-81BF-4665A47A9BD5}" srcId="{F08FC1EE-5F2F-4D5E-9F6D-A4DF4F50EABF}" destId="{3DEAA866-0FF1-48E8-B120-9070205F1A0B}" srcOrd="1" destOrd="0" parTransId="{B556C6BA-EC19-4C87-AF50-EB9E5E15E510}" sibTransId="{3B25517A-D4DA-4D6C-B701-D369C0F25E55}"/>
    <dgm:cxn modelId="{A931D196-D5F8-4F62-AAB2-B5ED9A4A1824}" srcId="{F08FC1EE-5F2F-4D5E-9F6D-A4DF4F50EABF}" destId="{8E373131-A758-4C70-B7B2-D2BD4E48A8BB}" srcOrd="0" destOrd="0" parTransId="{19D7C3F7-2253-418B-9569-324B09FF1BDC}" sibTransId="{AEB41623-A9AB-4531-A72C-9EB8850E8EF1}"/>
    <dgm:cxn modelId="{582B5705-2526-4B76-8DFC-672C096C9FC3}" type="presOf" srcId="{67B63230-EDBF-4BB4-9CF9-C1D8BA852CBD}" destId="{D5F09F28-52A6-4826-A338-4FCEEF7A2631}" srcOrd="1" destOrd="0" presId="urn:microsoft.com/office/officeart/2005/8/layout/pyramid1"/>
    <dgm:cxn modelId="{B7625B56-B475-4257-8C7A-153B349428DB}" type="presOf" srcId="{3DEAA866-0FF1-48E8-B120-9070205F1A0B}" destId="{708D2E4F-9019-4E45-B008-016DF6B33835}" srcOrd="1" destOrd="0" presId="urn:microsoft.com/office/officeart/2005/8/layout/pyramid1"/>
    <dgm:cxn modelId="{D03F75B2-C23C-4771-87A8-3D50D9D52A88}" type="presParOf" srcId="{0E077E3B-A1DE-4365-8474-FA67264B194C}" destId="{DF649119-F28B-4149-99C7-CC393B9CB570}" srcOrd="0" destOrd="0" presId="urn:microsoft.com/office/officeart/2005/8/layout/pyramid1"/>
    <dgm:cxn modelId="{D0A90929-995C-4A6A-9115-6C268529A0D2}" type="presParOf" srcId="{DF649119-F28B-4149-99C7-CC393B9CB570}" destId="{0D3C99B6-B282-4318-8609-008BCF6BA0DB}" srcOrd="0" destOrd="0" presId="urn:microsoft.com/office/officeart/2005/8/layout/pyramid1"/>
    <dgm:cxn modelId="{17BA7D55-62EC-4AAB-BDD9-9AA1C50AF9B3}" type="presParOf" srcId="{DF649119-F28B-4149-99C7-CC393B9CB570}" destId="{29EA9249-B6BB-493D-A105-ABD7F4F29F5D}" srcOrd="1" destOrd="0" presId="urn:microsoft.com/office/officeart/2005/8/layout/pyramid1"/>
    <dgm:cxn modelId="{AD9905AD-493B-4677-85C8-0018F412093D}" type="presParOf" srcId="{0E077E3B-A1DE-4365-8474-FA67264B194C}" destId="{FB14A164-D3D7-4F98-923B-7FB1A2AD298B}" srcOrd="1" destOrd="0" presId="urn:microsoft.com/office/officeart/2005/8/layout/pyramid1"/>
    <dgm:cxn modelId="{D763E005-5342-4217-9C6B-9BA7CB2DAD69}" type="presParOf" srcId="{FB14A164-D3D7-4F98-923B-7FB1A2AD298B}" destId="{16E7F263-A01C-4ED1-A484-FD8633B355E6}" srcOrd="0" destOrd="0" presId="urn:microsoft.com/office/officeart/2005/8/layout/pyramid1"/>
    <dgm:cxn modelId="{609617D4-3C1A-4DF7-A155-C90A0A445A69}" type="presParOf" srcId="{FB14A164-D3D7-4F98-923B-7FB1A2AD298B}" destId="{708D2E4F-9019-4E45-B008-016DF6B33835}" srcOrd="1" destOrd="0" presId="urn:microsoft.com/office/officeart/2005/8/layout/pyramid1"/>
    <dgm:cxn modelId="{239E9009-A3D8-46B7-8FCC-CA7D95870390}" type="presParOf" srcId="{0E077E3B-A1DE-4365-8474-FA67264B194C}" destId="{5F2DD111-ED63-4E58-9F09-22EF8100FC9E}" srcOrd="2" destOrd="0" presId="urn:microsoft.com/office/officeart/2005/8/layout/pyramid1"/>
    <dgm:cxn modelId="{2B0A99AF-82F7-406A-BE31-0A0964073B5B}" type="presParOf" srcId="{5F2DD111-ED63-4E58-9F09-22EF8100FC9E}" destId="{C6F210D7-88D1-4D42-B4A7-DD0438B47BBD}" srcOrd="0" destOrd="0" presId="urn:microsoft.com/office/officeart/2005/8/layout/pyramid1"/>
    <dgm:cxn modelId="{034E326E-AED5-4E79-9C6B-6BA28AB964BD}" type="presParOf" srcId="{5F2DD111-ED63-4E58-9F09-22EF8100FC9E}" destId="{D5F09F28-52A6-4826-A338-4FCEEF7A263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9BEE4-8A3C-4A82-B33F-730C211C4B3C}">
      <dsp:nvSpPr>
        <dsp:cNvPr id="0" name=""/>
        <dsp:cNvSpPr/>
      </dsp:nvSpPr>
      <dsp:spPr>
        <a:xfrm>
          <a:off x="815339" y="0"/>
          <a:ext cx="9240520" cy="4495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D3811-05D2-4587-8A47-BF65986E6E65}">
      <dsp:nvSpPr>
        <dsp:cNvPr id="0" name=""/>
        <dsp:cNvSpPr/>
      </dsp:nvSpPr>
      <dsp:spPr>
        <a:xfrm>
          <a:off x="2985" y="1348740"/>
          <a:ext cx="1738436" cy="179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Introduction</a:t>
          </a:r>
          <a:endParaRPr lang="en-US" sz="1500" kern="1200" dirty="0"/>
        </a:p>
      </dsp:txBody>
      <dsp:txXfrm>
        <a:off x="87848" y="1433603"/>
        <a:ext cx="1568710" cy="1628594"/>
      </dsp:txXfrm>
    </dsp:sp>
    <dsp:sp modelId="{BE51CD87-9BEB-46C7-91F4-9FFD425C00B4}">
      <dsp:nvSpPr>
        <dsp:cNvPr id="0" name=""/>
        <dsp:cNvSpPr/>
      </dsp:nvSpPr>
      <dsp:spPr>
        <a:xfrm>
          <a:off x="1828344" y="1348740"/>
          <a:ext cx="1738436" cy="179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Overview</a:t>
          </a:r>
          <a:endParaRPr lang="en-US" sz="1500" kern="1200" dirty="0"/>
        </a:p>
      </dsp:txBody>
      <dsp:txXfrm>
        <a:off x="1913207" y="1433603"/>
        <a:ext cx="1568710" cy="1628594"/>
      </dsp:txXfrm>
    </dsp:sp>
    <dsp:sp modelId="{4FBB4069-AB91-4FA9-91C4-4185E7B0846F}">
      <dsp:nvSpPr>
        <dsp:cNvPr id="0" name=""/>
        <dsp:cNvSpPr/>
      </dsp:nvSpPr>
      <dsp:spPr>
        <a:xfrm>
          <a:off x="3653702" y="1348740"/>
          <a:ext cx="1738436" cy="1798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Barriers to Entry</a:t>
          </a:r>
          <a:endParaRPr lang="en-US" sz="1500" kern="1200" dirty="0"/>
        </a:p>
      </dsp:txBody>
      <dsp:txXfrm>
        <a:off x="3738565" y="1433603"/>
        <a:ext cx="1568710" cy="1628594"/>
      </dsp:txXfrm>
    </dsp:sp>
    <dsp:sp modelId="{C3EA3C8F-7E22-4A54-8F19-BAFC5303D475}">
      <dsp:nvSpPr>
        <dsp:cNvPr id="0" name=""/>
        <dsp:cNvSpPr/>
      </dsp:nvSpPr>
      <dsp:spPr>
        <a:xfrm>
          <a:off x="5479060" y="1348740"/>
          <a:ext cx="1738436" cy="1798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Competitive dynamics among firms</a:t>
          </a:r>
          <a:endParaRPr lang="en-US" sz="1500" kern="1200" dirty="0"/>
        </a:p>
      </dsp:txBody>
      <dsp:txXfrm>
        <a:off x="5563923" y="1433603"/>
        <a:ext cx="1568710" cy="1628594"/>
      </dsp:txXfrm>
    </dsp:sp>
    <dsp:sp modelId="{D86940A2-B331-484D-8694-7EAC4E14E701}">
      <dsp:nvSpPr>
        <dsp:cNvPr id="0" name=""/>
        <dsp:cNvSpPr/>
      </dsp:nvSpPr>
      <dsp:spPr>
        <a:xfrm>
          <a:off x="7304419" y="1348740"/>
          <a:ext cx="1738436" cy="1798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Challenges and threats to competitiveness</a:t>
          </a:r>
          <a:endParaRPr lang="en-US" sz="1500" kern="1200" dirty="0"/>
        </a:p>
      </dsp:txBody>
      <dsp:txXfrm>
        <a:off x="7389282" y="1433603"/>
        <a:ext cx="1568710" cy="1628594"/>
      </dsp:txXfrm>
    </dsp:sp>
    <dsp:sp modelId="{3020BBF4-CA00-4EFB-9E31-83C084527EAE}">
      <dsp:nvSpPr>
        <dsp:cNvPr id="0" name=""/>
        <dsp:cNvSpPr/>
      </dsp:nvSpPr>
      <dsp:spPr>
        <a:xfrm>
          <a:off x="9129777" y="1348740"/>
          <a:ext cx="1738436" cy="179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9214640" y="1433603"/>
        <a:ext cx="1568710" cy="1628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AE3F-5D72-48B3-8979-09FB75F6D61E}">
      <dsp:nvSpPr>
        <dsp:cNvPr id="0" name=""/>
        <dsp:cNvSpPr/>
      </dsp:nvSpPr>
      <dsp:spPr>
        <a:xfrm rot="5400000">
          <a:off x="-754379" y="754379"/>
          <a:ext cx="3581400" cy="207264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Primary producers</a:t>
          </a:r>
          <a:endParaRPr lang="en-US" sz="2400" kern="1200" dirty="0"/>
        </a:p>
      </dsp:txBody>
      <dsp:txXfrm rot="-5400000">
        <a:off x="1" y="1036319"/>
        <a:ext cx="2072640" cy="1508760"/>
      </dsp:txXfrm>
    </dsp:sp>
    <dsp:sp modelId="{CF82391A-566C-4A2C-843B-60F1673EF226}">
      <dsp:nvSpPr>
        <dsp:cNvPr id="0" name=""/>
        <dsp:cNvSpPr/>
      </dsp:nvSpPr>
      <dsp:spPr>
        <a:xfrm rot="5400000">
          <a:off x="2354580" y="-281940"/>
          <a:ext cx="2545079" cy="3108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Hybrid Poultry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Ross Breeders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Quantum Foods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Tiger Chicks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Zamhatch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Panda Hatcheries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Chipata Hatcheries</a:t>
          </a:r>
          <a:endParaRPr lang="en-US" sz="2100" kern="1200" dirty="0"/>
        </a:p>
      </dsp:txBody>
      <dsp:txXfrm rot="-5400000">
        <a:off x="2072640" y="124241"/>
        <a:ext cx="2984719" cy="2296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94371-656C-4B39-A9F0-8F069FA08B64}">
      <dsp:nvSpPr>
        <dsp:cNvPr id="0" name=""/>
        <dsp:cNvSpPr/>
      </dsp:nvSpPr>
      <dsp:spPr>
        <a:xfrm rot="5400000">
          <a:off x="-921316" y="921316"/>
          <a:ext cx="3581400" cy="17387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Processors</a:t>
          </a:r>
          <a:endParaRPr lang="en-US" sz="2600" kern="1200" dirty="0"/>
        </a:p>
      </dsp:txBody>
      <dsp:txXfrm rot="-5400000">
        <a:off x="1" y="869382"/>
        <a:ext cx="1738766" cy="1842634"/>
      </dsp:txXfrm>
    </dsp:sp>
    <dsp:sp modelId="{C6D1E5D3-DFA0-4634-9E23-3AC54A7D2727}">
      <dsp:nvSpPr>
        <dsp:cNvPr id="0" name=""/>
        <dsp:cNvSpPr/>
      </dsp:nvSpPr>
      <dsp:spPr>
        <a:xfrm rot="5400000">
          <a:off x="1705573" y="51933"/>
          <a:ext cx="2674536" cy="2608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Zamchick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Verino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Crest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Southern Chicken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Supreme Chicken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Eureka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Copperbelt Chicken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Other (e.g. hospitality industry, restaurants, </a:t>
          </a:r>
          <a:r>
            <a:rPr lang="en-US" sz="1600" kern="1200" dirty="0" err="1" smtClean="0"/>
            <a:t>etc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 rot="-5400000">
        <a:off x="1738767" y="146059"/>
        <a:ext cx="2480831" cy="2419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1E8E3-F72E-4864-A535-EB8BA548821E}">
      <dsp:nvSpPr>
        <dsp:cNvPr id="0" name=""/>
        <dsp:cNvSpPr/>
      </dsp:nvSpPr>
      <dsp:spPr>
        <a:xfrm rot="5400000">
          <a:off x="-674369" y="674369"/>
          <a:ext cx="4495800" cy="3147060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Secondary producers</a:t>
          </a:r>
          <a:endParaRPr lang="en-US" sz="3200" kern="1200" dirty="0"/>
        </a:p>
      </dsp:txBody>
      <dsp:txXfrm rot="-5400000">
        <a:off x="1" y="1573529"/>
        <a:ext cx="3147060" cy="1348740"/>
      </dsp:txXfrm>
    </dsp:sp>
    <dsp:sp modelId="{EC62CEBD-01A7-4D55-9C12-23816EEE91F7}">
      <dsp:nvSpPr>
        <dsp:cNvPr id="0" name=""/>
        <dsp:cNvSpPr/>
      </dsp:nvSpPr>
      <dsp:spPr>
        <a:xfrm rot="5400000">
          <a:off x="5547995" y="-2400934"/>
          <a:ext cx="2922270" cy="7724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Zamchick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Verino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Crest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Southern Chicken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Supreme Chicken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Eureka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Copperbelt Chicken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Small- to medium-scale producers (65% market share)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 rot="-5400000">
        <a:off x="3147061" y="142653"/>
        <a:ext cx="7581486" cy="263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1E8E3-F72E-4864-A535-EB8BA548821E}">
      <dsp:nvSpPr>
        <dsp:cNvPr id="0" name=""/>
        <dsp:cNvSpPr/>
      </dsp:nvSpPr>
      <dsp:spPr>
        <a:xfrm rot="5400000">
          <a:off x="-674369" y="674369"/>
          <a:ext cx="4495800" cy="31470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-5400000">
        <a:off x="1" y="1573529"/>
        <a:ext cx="3147060" cy="1348740"/>
      </dsp:txXfrm>
    </dsp:sp>
    <dsp:sp modelId="{EC62CEBD-01A7-4D55-9C12-23816EEE91F7}">
      <dsp:nvSpPr>
        <dsp:cNvPr id="0" name=""/>
        <dsp:cNvSpPr/>
      </dsp:nvSpPr>
      <dsp:spPr>
        <a:xfrm rot="5400000">
          <a:off x="5547995" y="-2400934"/>
          <a:ext cx="2922270" cy="7724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National Milling corporation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Novatek Animal Feeds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Tiger Animal Feeds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Nutrifeeds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Pembe Milling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Olympic Milling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Emmans Feed Company</a:t>
          </a:r>
          <a:endParaRPr lang="en-US" sz="2400" kern="1200" dirty="0"/>
        </a:p>
      </dsp:txBody>
      <dsp:txXfrm rot="-5400000">
        <a:off x="3147061" y="142653"/>
        <a:ext cx="7581486" cy="2636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C99B6-B282-4318-8609-008BCF6BA0DB}">
      <dsp:nvSpPr>
        <dsp:cNvPr id="0" name=""/>
        <dsp:cNvSpPr/>
      </dsp:nvSpPr>
      <dsp:spPr>
        <a:xfrm>
          <a:off x="1727200" y="0"/>
          <a:ext cx="1727200" cy="1524000"/>
        </a:xfrm>
        <a:prstGeom prst="trapezoid">
          <a:avLst>
            <a:gd name="adj" fmla="val 5666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Secondary Producer/Retailer</a:t>
          </a:r>
          <a:endParaRPr lang="en-US" sz="1700" kern="1200" dirty="0"/>
        </a:p>
      </dsp:txBody>
      <dsp:txXfrm>
        <a:off x="1727200" y="0"/>
        <a:ext cx="1727200" cy="1524000"/>
      </dsp:txXfrm>
    </dsp:sp>
    <dsp:sp modelId="{16E7F263-A01C-4ED1-A484-FD8633B355E6}">
      <dsp:nvSpPr>
        <dsp:cNvPr id="0" name=""/>
        <dsp:cNvSpPr/>
      </dsp:nvSpPr>
      <dsp:spPr>
        <a:xfrm>
          <a:off x="863600" y="1523999"/>
          <a:ext cx="3454400" cy="1524000"/>
        </a:xfrm>
        <a:prstGeom prst="trapezoid">
          <a:avLst>
            <a:gd name="adj" fmla="val 56667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Processor</a:t>
          </a:r>
          <a:endParaRPr lang="en-US" sz="1700" kern="1200" dirty="0"/>
        </a:p>
      </dsp:txBody>
      <dsp:txXfrm>
        <a:off x="1468119" y="1523999"/>
        <a:ext cx="2245360" cy="1524000"/>
      </dsp:txXfrm>
    </dsp:sp>
    <dsp:sp modelId="{C6F210D7-88D1-4D42-B4A7-DD0438B47BBD}">
      <dsp:nvSpPr>
        <dsp:cNvPr id="0" name=""/>
        <dsp:cNvSpPr/>
      </dsp:nvSpPr>
      <dsp:spPr>
        <a:xfrm>
          <a:off x="0" y="3047999"/>
          <a:ext cx="5181600" cy="1524000"/>
        </a:xfrm>
        <a:prstGeom prst="trapezoid">
          <a:avLst>
            <a:gd name="adj" fmla="val 56667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Specialized niche markets (Primary producers)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906779" y="3047999"/>
        <a:ext cx="3368040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A1611-863B-461B-A453-BB9DABDE5AF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A826-1ECF-4808-A90B-EB7E7252F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A52AE-6210-4EB1-9322-F02475003E8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1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A293C1-6EB9-4808-A7F9-A2CE4C1E7194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8CF0EF-83B4-487D-8025-0C0A899E01CC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6D662F0-900D-4E82-A475-D5F59CA09F96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66A6-A784-4306-A77C-E9F06C4C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8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C7F81F-F835-49C8-B245-438B867BFAD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43E7-CC20-4F6A-BE95-2A3DF62E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A293C1-6EB9-4808-A7F9-A2CE4C1E7194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8CF0EF-83B4-487D-8025-0C0A899E01CC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764AEE-5F0F-4CC1-AD3D-65CCB0F6630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6FC1-BC11-47AA-AB20-8DEB9F05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4AB78C-CA96-4A8C-B824-A6AD2A8F974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8ED8B7DD-FF67-4463-8C7C-E98ACFD7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7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CC7F68-7F26-44A2-9EDE-C4054FC6439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3D58-1F0E-494C-85D6-C388041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5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E53F77-C0A7-4BDB-A7BA-D71A0584081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604A-2108-4E41-B7F9-3D0EDEB42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4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CC664D-C893-4192-93E3-3E0BB85EEC3E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4181-48F9-41AE-9C15-F70BFB9E7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6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00F7A-2DF1-438B-B7C9-C003778291A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5A675F-2D87-4C1C-B69E-2D78C10DD287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7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7E76D9-5BBF-4477-ACDA-CF5D6FDDA8F3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E120-7F3E-4A98-966C-668C73AF8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764AEE-5F0F-4CC1-AD3D-65CCB0F6630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6FC1-BC11-47AA-AB20-8DEB9F05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6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FD8B48-95F4-403B-8038-BCFD5444569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FDD5E6F-057C-4A67-ACF1-A13446BB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0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6D662F0-900D-4E82-A475-D5F59CA09F96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66A6-A784-4306-A77C-E9F06C4C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3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C7F81F-F835-49C8-B245-438B867BFAD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43E7-CC20-4F6A-BE95-2A3DF62E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4AB78C-CA96-4A8C-B824-A6AD2A8F974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8ED8B7DD-FF67-4463-8C7C-E98ACFD7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4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CC7F68-7F26-44A2-9EDE-C4054FC6439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3D58-1F0E-494C-85D6-C388041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E53F77-C0A7-4BDB-A7BA-D71A0584081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604A-2108-4E41-B7F9-3D0EDEB42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CC664D-C893-4192-93E3-3E0BB85EEC3E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4181-48F9-41AE-9C15-F70BFB9E7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00F7A-2DF1-438B-B7C9-C003778291A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5A675F-2D87-4C1C-B69E-2D78C10DD287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7E76D9-5BBF-4477-ACDA-CF5D6FDDA8F3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E120-7F3E-4A98-966C-668C73AF8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FD8B48-95F4-403B-8038-BCFD5444569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FDD5E6F-057C-4A67-ACF1-A13446BB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9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0"/>
            <a:ext cx="1087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0D07E5C-A767-4D22-B574-B529F362493D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2" name="Picture 9" descr="IAPRI Secondary2_COLOR_croppe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69601" y="6248401"/>
            <a:ext cx="119803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5588000" y="6400801"/>
            <a:ext cx="5181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F4D2A"/>
                </a:solidFill>
                <a:latin typeface="High Tower Text" charset="0"/>
                <a:cs typeface="High Tower Text" charset="0"/>
              </a:rPr>
              <a:t>Indaba Agricultural Policy Research Institute</a:t>
            </a:r>
            <a:endParaRPr lang="en-US" sz="1800" dirty="0" smtClean="0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77863" indent="-3111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3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0"/>
            <a:ext cx="1087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0D07E5C-A767-4D22-B574-B529F362493D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2" name="Picture 9" descr="IAPRI Secondary2_COLOR_cropped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69601" y="6248401"/>
            <a:ext cx="119803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5588000" y="6400801"/>
            <a:ext cx="5181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F4D2A"/>
                </a:solidFill>
                <a:latin typeface="High Tower Text" charset="0"/>
                <a:cs typeface="High Tower Text" charset="0"/>
              </a:rPr>
              <a:t>Indaba Agricultural Policy Research Institute</a:t>
            </a:r>
            <a:endParaRPr lang="en-US" sz="1800" dirty="0" smtClean="0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77863" indent="-3111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3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81800" cy="685800"/>
          </a:xfrm>
        </p:spPr>
        <p:txBody>
          <a:bodyPr/>
          <a:lstStyle/>
          <a:p>
            <a:pPr algn="ctr">
              <a:defRPr/>
            </a:pPr>
            <a:r>
              <a:rPr lang="en-US" sz="2000" cap="small" dirty="0">
                <a:latin typeface="High Tower Text"/>
                <a:cs typeface="High Tower Text"/>
              </a:rPr>
              <a:t>Indaba Agricultural Policy Research Institute</a:t>
            </a:r>
          </a:p>
        </p:txBody>
      </p:sp>
      <p:sp>
        <p:nvSpPr>
          <p:cNvPr id="13315" name="Subtitle 2"/>
          <p:cNvSpPr txBox="1">
            <a:spLocks/>
          </p:cNvSpPr>
          <p:nvPr/>
        </p:nvSpPr>
        <p:spPr bwMode="auto">
          <a:xfrm>
            <a:off x="2561443" y="4207323"/>
            <a:ext cx="707863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endParaRPr lang="en-US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endParaRPr lang="en-US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By</a:t>
            </a:r>
            <a:endParaRPr lang="en-US" sz="2000" b="1" dirty="0" smtClean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Paul C. Samboko</a:t>
            </a:r>
            <a:endParaRPr lang="en-US" sz="2000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endParaRPr lang="en-US" sz="2000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Presented at </a:t>
            </a: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the Annual Competition and Economic Regulation Week Conference.</a:t>
            </a: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Livingstone, Zambia </a:t>
            </a: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11</a:t>
            </a:r>
            <a:r>
              <a:rPr lang="en-US" sz="2000" b="1" baseline="30000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th</a:t>
            </a: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 March 2016.</a:t>
            </a:r>
            <a:endParaRPr lang="en-US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</p:txBody>
      </p:sp>
      <p:pic>
        <p:nvPicPr>
          <p:cNvPr id="13316" name="Picture 4" descr="IAPRI Secondary1_COLOR.jpg"/>
          <p:cNvPicPr>
            <a:picLocks noChangeAspect="1"/>
          </p:cNvPicPr>
          <p:nvPr/>
        </p:nvPicPr>
        <p:blipFill>
          <a:blip r:embed="rId3"/>
          <a:srcRect l="10593" t="12003" r="11823" b="13997"/>
          <a:stretch>
            <a:fillRect/>
          </a:stretch>
        </p:blipFill>
        <p:spPr bwMode="auto">
          <a:xfrm>
            <a:off x="4286251" y="41276"/>
            <a:ext cx="36290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7"/>
          <p:cNvSpPr txBox="1">
            <a:spLocks/>
          </p:cNvSpPr>
          <p:nvPr/>
        </p:nvSpPr>
        <p:spPr bwMode="auto">
          <a:xfrm>
            <a:off x="1970048" y="2489252"/>
            <a:ext cx="8913542" cy="1123744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457200">
              <a:defRPr/>
            </a:pPr>
            <a:r>
              <a:rPr lang="en-US" sz="2800" b="1" cap="small" dirty="0" smtClean="0">
                <a:solidFill>
                  <a:srgbClr val="003480"/>
                </a:solidFill>
                <a:latin typeface="High Tower Text"/>
                <a:cs typeface="High Tower Text"/>
              </a:rPr>
              <a:t>Competition and barriers to entry in the animal feed to poultry value chain in Zambia</a:t>
            </a:r>
            <a:endParaRPr lang="en-US" sz="2800" b="1" cap="small" dirty="0">
              <a:solidFill>
                <a:srgbClr val="003480"/>
              </a:solidFill>
              <a:latin typeface="High Tower Text"/>
              <a:cs typeface="High Tower Text"/>
            </a:endParaRPr>
          </a:p>
        </p:txBody>
      </p:sp>
    </p:spTree>
    <p:extLst>
      <p:ext uri="{BB962C8B-B14F-4D97-AF65-F5344CB8AC3E}">
        <p14:creationId xmlns:p14="http://schemas.microsoft.com/office/powerpoint/2010/main" val="9875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Industry overview-poultry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5494909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Industry overview-animal feed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4569404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Barriers to entry in the poultry industry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293D58-1F0E-494C-85D6-C388041944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6802734"/>
              </p:ext>
            </p:extLst>
          </p:nvPr>
        </p:nvGraphicFramePr>
        <p:xfrm>
          <a:off x="3403600" y="1576525"/>
          <a:ext cx="518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Brace 10"/>
          <p:cNvSpPr/>
          <p:nvPr/>
        </p:nvSpPr>
        <p:spPr>
          <a:xfrm>
            <a:off x="6850411" y="1884475"/>
            <a:ext cx="506436" cy="92902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4051495" y="3138600"/>
            <a:ext cx="168813" cy="1463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8601220" y="4601640"/>
            <a:ext cx="447040" cy="15468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2966" y="2164323"/>
            <a:ext cx="229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Capital requirements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25416" y="3677859"/>
            <a:ext cx="261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Capital requirements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64280" y="5051916"/>
            <a:ext cx="300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-Capital requirements</a:t>
            </a:r>
            <a:endParaRPr lang="en-US" dirty="0" smtClean="0"/>
          </a:p>
          <a:p>
            <a:r>
              <a:rPr lang="en-US" dirty="0" smtClean="0"/>
              <a:t>-Breeding </a:t>
            </a:r>
            <a:r>
              <a:rPr lang="en-US" dirty="0" smtClean="0"/>
              <a:t>stock </a:t>
            </a:r>
            <a:r>
              <a:rPr lang="en-US" dirty="0" smtClean="0"/>
              <a:t>licenses</a:t>
            </a:r>
          </a:p>
          <a:p>
            <a:r>
              <a:rPr lang="en-US" dirty="0" smtClean="0"/>
              <a:t>-Economies of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91540"/>
            <a:ext cx="11374511" cy="980049"/>
          </a:xfrm>
        </p:spPr>
        <p:txBody>
          <a:bodyPr/>
          <a:lstStyle/>
          <a:p>
            <a:r>
              <a:rPr lang="en-US" sz="3200" dirty="0"/>
              <a:t>T</a:t>
            </a:r>
            <a:r>
              <a:rPr lang="en-US" sz="3200" dirty="0" smtClean="0"/>
              <a:t>hreats </a:t>
            </a:r>
            <a:r>
              <a:rPr lang="en-US" sz="3200" dirty="0" smtClean="0"/>
              <a:t>to competitiveness in the feed to poultry value chain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6341" y="1784195"/>
            <a:ext cx="11249369" cy="4215161"/>
          </a:xfrm>
        </p:spPr>
        <p:txBody>
          <a:bodyPr/>
          <a:lstStyle/>
          <a:p>
            <a:endParaRPr lang="en-US" sz="2300" dirty="0" smtClean="0"/>
          </a:p>
          <a:p>
            <a:r>
              <a:rPr lang="en-US" sz="2300" dirty="0" smtClean="0"/>
              <a:t>Currency </a:t>
            </a:r>
            <a:r>
              <a:rPr lang="en-US" sz="2300" dirty="0" smtClean="0"/>
              <a:t>devaluation</a:t>
            </a:r>
          </a:p>
          <a:p>
            <a:r>
              <a:rPr lang="en-US" sz="2300" dirty="0" smtClean="0"/>
              <a:t>Un-refunded VAT(16%)</a:t>
            </a:r>
          </a:p>
          <a:p>
            <a:r>
              <a:rPr lang="en-US" sz="2300" dirty="0" smtClean="0"/>
              <a:t>5% import duty still charged on supplements from SADC FTA (SI No. 103 of 2007)</a:t>
            </a:r>
            <a:endParaRPr lang="en-US" sz="2300" dirty="0" smtClean="0"/>
          </a:p>
          <a:p>
            <a:r>
              <a:rPr lang="en-US" sz="2300" dirty="0" smtClean="0"/>
              <a:t>Multiple currencies for maize and soyabeans trade</a:t>
            </a:r>
          </a:p>
          <a:p>
            <a:r>
              <a:rPr lang="en-US" sz="2300" dirty="0" smtClean="0"/>
              <a:t>Power shortages</a:t>
            </a:r>
          </a:p>
          <a:p>
            <a:r>
              <a:rPr lang="en-US" sz="2300" dirty="0" smtClean="0"/>
              <a:t>Local soya bean supply  being reduced by </a:t>
            </a:r>
            <a:r>
              <a:rPr lang="en-US" sz="2300" dirty="0" smtClean="0"/>
              <a:t>Zimbabwe</a:t>
            </a:r>
          </a:p>
          <a:p>
            <a:r>
              <a:rPr lang="en-US" sz="2300" dirty="0" smtClean="0"/>
              <a:t>FRA maize price policy</a:t>
            </a:r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293D58-1F0E-494C-85D6-C388041944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Limited animal feed exports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1200" y="6292334"/>
            <a:ext cx="572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Poultry Association of Zambia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8758274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Trends in soyabean production and imports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3212" y="6096000"/>
            <a:ext cx="6569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 CSO/MAL Crop Forecast </a:t>
            </a:r>
            <a:r>
              <a:rPr lang="en-US" sz="1400" dirty="0" smtClean="0"/>
              <a:t>Surveys, Import data is from  </a:t>
            </a:r>
            <a:r>
              <a:rPr lang="en-US" sz="1400" dirty="0" smtClean="0"/>
              <a:t>Comtrade</a:t>
            </a:r>
            <a:endParaRPr lang="en-US" sz="1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5845208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8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Soya bean and maize yields remain low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" y="6085839"/>
            <a:ext cx="1022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 </a:t>
            </a:r>
            <a:r>
              <a:rPr lang="en-US" sz="1400" dirty="0" smtClean="0"/>
              <a:t>2015 IAPRI/CSO/MAL </a:t>
            </a:r>
            <a:r>
              <a:rPr lang="en-US" sz="1400" dirty="0" smtClean="0"/>
              <a:t>Rural Agricultural Livelihoods Survey</a:t>
            </a:r>
            <a:endParaRPr lang="en-US" sz="1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5057024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6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Competitive dynamics/advantages among feed/poultry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Quality Maintenance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and Development</a:t>
            </a:r>
          </a:p>
          <a:p>
            <a:pPr lvl="1"/>
            <a:r>
              <a:rPr lang="en-US" dirty="0"/>
              <a:t>Standard operating procedures for agent sales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Cost reduction</a:t>
            </a:r>
          </a:p>
          <a:p>
            <a:pPr lvl="1"/>
            <a:r>
              <a:rPr lang="en-US" dirty="0"/>
              <a:t>Firm location</a:t>
            </a:r>
          </a:p>
          <a:p>
            <a:pPr lvl="1"/>
            <a:r>
              <a:rPr lang="en-US" dirty="0"/>
              <a:t>Vertical integration (logistics)</a:t>
            </a:r>
          </a:p>
          <a:p>
            <a:pPr marL="3667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Marketing Strategies 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Reliability/reputation</a:t>
            </a:r>
          </a:p>
          <a:p>
            <a:pPr lvl="1"/>
            <a:r>
              <a:rPr lang="en-US" dirty="0"/>
              <a:t>Offer service and product</a:t>
            </a:r>
          </a:p>
          <a:p>
            <a:pPr lvl="1"/>
            <a:r>
              <a:rPr lang="en-US" dirty="0"/>
              <a:t>Product </a:t>
            </a:r>
            <a:r>
              <a:rPr lang="en-US" dirty="0" smtClean="0"/>
              <a:t>diversity</a:t>
            </a:r>
            <a:endParaRPr lang="en-US" dirty="0"/>
          </a:p>
          <a:p>
            <a:pPr lvl="1"/>
            <a:r>
              <a:rPr lang="en-US" dirty="0"/>
              <a:t>Strategic </a:t>
            </a:r>
            <a:r>
              <a:rPr lang="en-US" dirty="0" smtClean="0"/>
              <a:t>collabouration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GMO policy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ISO certification</a:t>
            </a:r>
          </a:p>
          <a:p>
            <a:pPr marL="3667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293D58-1F0E-494C-85D6-C388041944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can Zambia benefit from the regional trends?</a:t>
            </a:r>
          </a:p>
          <a:p>
            <a:pPr marL="938213" lvl="1" indent="-571500">
              <a:buFont typeface="+mj-lt"/>
              <a:buAutoNum type="romanLcPeriod"/>
            </a:pPr>
            <a:endParaRPr lang="en-US" dirty="0" smtClean="0"/>
          </a:p>
          <a:p>
            <a:pPr marL="938213" lvl="1" indent="-571500">
              <a:buFont typeface="+mj-lt"/>
              <a:buAutoNum type="romanLcPeriod"/>
            </a:pPr>
            <a:r>
              <a:rPr lang="en-US" dirty="0" smtClean="0"/>
              <a:t>Increase the competitiveness of the animal feed industry.</a:t>
            </a:r>
          </a:p>
          <a:p>
            <a:pPr lvl="2"/>
            <a:r>
              <a:rPr lang="en-US" dirty="0" smtClean="0"/>
              <a:t>Enforcement of VAT refunds to animal feed millers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SADC FTA import duty charges (amend Statutory Instrument No. 103 of 2007)</a:t>
            </a:r>
            <a:endParaRPr lang="en-US" dirty="0" smtClean="0"/>
          </a:p>
          <a:p>
            <a:pPr lvl="2"/>
            <a:r>
              <a:rPr lang="en-US" dirty="0" smtClean="0"/>
              <a:t>Trade maize and soyabeans in the local currency on the local market.</a:t>
            </a:r>
          </a:p>
          <a:p>
            <a:pPr lvl="2"/>
            <a:r>
              <a:rPr lang="en-US" dirty="0" smtClean="0"/>
              <a:t>Limit FRA mandate to strategic reserves</a:t>
            </a:r>
            <a:endParaRPr lang="en-US" dirty="0" smtClean="0"/>
          </a:p>
          <a:p>
            <a:pPr lvl="2"/>
            <a:r>
              <a:rPr lang="en-US" dirty="0" smtClean="0"/>
              <a:t>Strategic </a:t>
            </a:r>
            <a:r>
              <a:rPr lang="en-US" dirty="0" smtClean="0"/>
              <a:t>location</a:t>
            </a:r>
            <a:endParaRPr lang="en-US" dirty="0" smtClean="0"/>
          </a:p>
          <a:p>
            <a:pPr marL="938213" lvl="1" indent="-571500">
              <a:buFont typeface="+mj-lt"/>
              <a:buAutoNum type="romanLcPeriod"/>
            </a:pPr>
            <a:r>
              <a:rPr lang="en-US" dirty="0" smtClean="0"/>
              <a:t>Increase soya beans production.</a:t>
            </a:r>
          </a:p>
          <a:p>
            <a:pPr marL="36671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31C-1782-4E46-8498-17A5AF63C0C7}" type="datetime1">
              <a:rPr lang="en-US" smtClean="0"/>
              <a:t>3/9/2016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7299B-3EAF-4973-905D-D6D8EE1642D3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1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About IAPRI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33900" y="25908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IAPRI</a:t>
            </a:r>
          </a:p>
          <a:p>
            <a:pPr algn="ctr"/>
            <a:endParaRPr lang="en-US" dirty="0"/>
          </a:p>
          <a:p>
            <a:pPr algn="ctr"/>
            <a:r>
              <a:rPr lang="en-US" b="1" i="1" dirty="0"/>
              <a:t>Centre of Excellence for Agricultural Policy Research and Outreach in Zambia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9383" y="2152552"/>
            <a:ext cx="24219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Research: 6 Thematic Areas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Market development and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Public policy and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Smallholder Productivity and Poverty reduction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/>
              <a:t>Climate change and natural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/>
              <a:t>Food and Nutrition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/>
              <a:t>Emerging issues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2590801"/>
            <a:ext cx="2971800" cy="218372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0028" y="1567775"/>
            <a:ext cx="2193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Outreach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High Level Policy meetings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Ordinary level meeting/indabas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TV documentaries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Newspaper Infographics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Newsletters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Website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18611" y="5275492"/>
            <a:ext cx="1991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Building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Survey design and data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8285" y="4469848"/>
            <a:ext cx="2075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Collaborations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Local institutions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Unis in ESA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(</a:t>
            </a:r>
            <a:r>
              <a:rPr lang="en-US" sz="1600" dirty="0" err="1" smtClean="0"/>
              <a:t>ReNAPRI</a:t>
            </a:r>
            <a:r>
              <a:rPr lang="en-US" sz="16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MSU</a:t>
            </a:r>
          </a:p>
          <a:p>
            <a:pPr marL="285750" indent="-285750">
              <a:buFontTx/>
              <a:buChar char="-"/>
            </a:pPr>
            <a:r>
              <a:rPr lang="en-US" sz="1600" dirty="0" err="1"/>
              <a:t>Uni</a:t>
            </a:r>
            <a:r>
              <a:rPr lang="en-US" sz="1600" dirty="0"/>
              <a:t> </a:t>
            </a:r>
            <a:r>
              <a:rPr lang="en-US" sz="1600" dirty="0" err="1"/>
              <a:t>Hohenheim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1633183" y="1954187"/>
            <a:ext cx="2415085" cy="467521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54620" y="1516064"/>
            <a:ext cx="2299080" cy="25815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082188" y="5275492"/>
            <a:ext cx="1991226" cy="112530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82000" y="4267201"/>
            <a:ext cx="2171699" cy="194194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7" idx="4"/>
          </p:cNvCxnSpPr>
          <p:nvPr/>
        </p:nvCxnSpPr>
        <p:spPr>
          <a:xfrm>
            <a:off x="6057900" y="4774526"/>
            <a:ext cx="0" cy="48015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4048268" y="3682663"/>
            <a:ext cx="523733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543800" y="3414844"/>
            <a:ext cx="710820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2" idx="1"/>
          </p:cNvCxnSpPr>
          <p:nvPr/>
        </p:nvCxnSpPr>
        <p:spPr>
          <a:xfrm>
            <a:off x="7324503" y="4291793"/>
            <a:ext cx="1057496" cy="94637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5866887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D3811-05D2-4587-8A47-BF65986E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51CD87-9BEB-46C7-91F4-9FFD425C0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BB4069-AB91-4FA9-91C4-4185E7B08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EA3C8F-7E22-4A54-8F19-BAFC5303D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6940A2-B331-484D-8694-7EAC4E14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20BBF4-CA00-4EFB-9E31-83C084527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Population growth and Urbanization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Rising Incomes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01604A-2108-4E41-B7F9-3D0EDEB42C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6400800" y="2438400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88228" y="6234333"/>
            <a:ext cx="38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World Bank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33956137"/>
              </p:ext>
            </p:extLst>
          </p:nvPr>
        </p:nvGraphicFramePr>
        <p:xfrm>
          <a:off x="812800" y="2438400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85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Graphic spid="8" grpId="0">
        <p:bldAsOne/>
      </p:bldGraphic>
      <p:bldP spid="9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..Introduction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Increased demand for agricultural produce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Changing consumption patterns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01604A-2108-4E41-B7F9-3D0EDEB42C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602936" y="2706859"/>
            <a:ext cx="3601328" cy="2609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2388" y="6092607"/>
            <a:ext cx="477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 </a:t>
            </a:r>
            <a:r>
              <a:rPr lang="en-US" sz="1400" dirty="0" smtClean="0"/>
              <a:t>: Chisanga and Zulu-Mbata, forthcoming</a:t>
            </a:r>
            <a:endParaRPr lang="en-US" sz="1400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392065"/>
              </p:ext>
            </p:extLst>
          </p:nvPr>
        </p:nvGraphicFramePr>
        <p:xfrm>
          <a:off x="6400800" y="2528888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2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..Introduction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Linkages </a:t>
            </a:r>
            <a:r>
              <a:rPr lang="en-US" dirty="0"/>
              <a:t>with the farm sector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Maize  and Soya beans production</a:t>
            </a:r>
          </a:p>
          <a:p>
            <a:pPr marL="366713" lvl="1" indent="0">
              <a:buNone/>
            </a:pPr>
            <a:endParaRPr lang="en-US" dirty="0"/>
          </a:p>
          <a:p>
            <a:r>
              <a:rPr lang="en-US" dirty="0"/>
              <a:t>Further fueling rural non-farm growth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The poultry industry’s growth is larger-a cheaper protein source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Potential </a:t>
            </a:r>
            <a:r>
              <a:rPr lang="en-US" sz="1800" dirty="0"/>
              <a:t>to contribute to rural development.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01604A-2108-4E41-B7F9-3D0EDEB42C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63057528"/>
              </p:ext>
            </p:extLst>
          </p:nvPr>
        </p:nvGraphicFramePr>
        <p:xfrm>
          <a:off x="812800" y="2438400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8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1219200"/>
            <a:ext cx="711200" cy="381000"/>
          </a:xfrm>
        </p:spPr>
        <p:txBody>
          <a:bodyPr/>
          <a:lstStyle/>
          <a:p>
            <a:pPr>
              <a:defRPr/>
            </a:pPr>
            <a:fld id="{7C5A675F-2D87-4C1C-B69E-2D78C10DD287}" type="slidenum">
              <a:rPr lang="en-US" smtClean="0">
                <a:solidFill>
                  <a:srgbClr val="0F4D2A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F4D2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0" y="1475424"/>
            <a:ext cx="5704762" cy="497689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4597758" y="3541691"/>
            <a:ext cx="734096" cy="182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27301" y="4070797"/>
            <a:ext cx="1041043" cy="707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039934" y="4199586"/>
            <a:ext cx="334850" cy="710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79902" y="2869843"/>
            <a:ext cx="478665" cy="660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3200" dirty="0" smtClean="0"/>
              <a:t>Opportunities for trade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81896" y="3918397"/>
            <a:ext cx="201415" cy="506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49215" y="3013441"/>
            <a:ext cx="426756" cy="710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32740" y="3557469"/>
            <a:ext cx="325827" cy="166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5269" y="3774934"/>
            <a:ext cx="325827" cy="166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675971" y="3963870"/>
            <a:ext cx="14608" cy="1589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Zambia’s broiler value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30822" y="1534942"/>
            <a:ext cx="4352925" cy="374650"/>
          </a:xfrm>
          <a:prstGeom prst="rect">
            <a:avLst/>
          </a:prstGeom>
          <a:gradFill rotWithShape="1">
            <a:gsLst>
              <a:gs pos="0">
                <a:srgbClr val="D8EDB2"/>
              </a:gs>
              <a:gs pos="50000">
                <a:srgbClr val="CDEA99"/>
              </a:gs>
              <a:gs pos="100000">
                <a:srgbClr val="BAE268"/>
              </a:gs>
            </a:gsLst>
            <a:lin ang="5400000"/>
          </a:gradFill>
          <a:ln w="9525">
            <a:solidFill>
              <a:srgbClr val="A5D0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Consumers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38993" y="2090299"/>
            <a:ext cx="1493837" cy="415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Chain stores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59630" y="2706688"/>
            <a:ext cx="1493838" cy="36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Processors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292968" y="3351884"/>
            <a:ext cx="1481137" cy="36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Broiler producers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266690" y="3986610"/>
            <a:ext cx="1520825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Hatcheries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238993" y="4712336"/>
            <a:ext cx="1535112" cy="347662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Primary producers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82220" y="4706462"/>
            <a:ext cx="1651000" cy="374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Parent stock exports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469309" y="2619016"/>
            <a:ext cx="1214438" cy="374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Middle-men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415130" y="5364956"/>
            <a:ext cx="4367213" cy="388938"/>
          </a:xfrm>
          <a:prstGeom prst="rect">
            <a:avLst/>
          </a:prstGeom>
          <a:solidFill>
            <a:srgbClr val="A5D028"/>
          </a:solidFill>
          <a:ln w="12700">
            <a:solidFill>
              <a:srgbClr val="51671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International input suppliers (vitamins and grandparent stock</a:t>
            </a:r>
            <a:r>
              <a:rPr kumimoji="0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)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97579" y="3021966"/>
            <a:ext cx="4497" cy="1129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1"/>
          </p:cNvCxnSpPr>
          <p:nvPr/>
        </p:nvCxnSpPr>
        <p:spPr>
          <a:xfrm>
            <a:off x="5810205" y="4893787"/>
            <a:ext cx="372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00834" y="5105162"/>
            <a:ext cx="2540" cy="214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028962" y="4370864"/>
            <a:ext cx="1548" cy="295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0"/>
          </p:cNvCxnSpPr>
          <p:nvPr/>
        </p:nvCxnSpPr>
        <p:spPr>
          <a:xfrm flipV="1">
            <a:off x="5038329" y="3719194"/>
            <a:ext cx="1855" cy="267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00834" y="2496807"/>
            <a:ext cx="5715" cy="19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10205" y="4151907"/>
            <a:ext cx="1287374" cy="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4"/>
          <p:cNvSpPr>
            <a:spLocks noChangeArrowheads="1"/>
          </p:cNvSpPr>
          <p:nvPr/>
        </p:nvSpPr>
        <p:spPr bwMode="auto">
          <a:xfrm rot="16200000" flipV="1">
            <a:off x="2313777" y="3485778"/>
            <a:ext cx="2682082" cy="479375"/>
          </a:xfrm>
          <a:prstGeom prst="rect">
            <a:avLst/>
          </a:prstGeom>
          <a:gradFill rotWithShape="1">
            <a:gsLst>
              <a:gs pos="0">
                <a:srgbClr val="FFE5B3"/>
              </a:gs>
              <a:gs pos="50000">
                <a:srgbClr val="FFDC94"/>
              </a:gs>
              <a:gs pos="100000">
                <a:srgbClr val="FFCF5D"/>
              </a:gs>
            </a:gsLst>
            <a:lin ang="5400000"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Support services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3024555" y="1219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3024555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006549" y="3116935"/>
            <a:ext cx="5715" cy="19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5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3999"/>
            <a:ext cx="10871200" cy="869950"/>
          </a:xfrm>
        </p:spPr>
        <p:txBody>
          <a:bodyPr/>
          <a:lstStyle/>
          <a:p>
            <a:r>
              <a:rPr lang="en-US" sz="3200" dirty="0" smtClean="0"/>
              <a:t>Industry overview-poultry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8323336"/>
              </p:ext>
            </p:extLst>
          </p:nvPr>
        </p:nvGraphicFramePr>
        <p:xfrm>
          <a:off x="812800" y="2438400"/>
          <a:ext cx="5181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84450140"/>
              </p:ext>
            </p:extLst>
          </p:nvPr>
        </p:nvGraphicFramePr>
        <p:xfrm>
          <a:off x="6400800" y="2438400"/>
          <a:ext cx="4346917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01604A-2108-4E41-B7F9-3D0EDEB42C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050303" y="2644726"/>
            <a:ext cx="520526" cy="8018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70828" y="2854748"/>
            <a:ext cx="65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rgbClr val="003580"/>
      </a:dk1>
      <a:lt1>
        <a:srgbClr val="FFFFFF"/>
      </a:lt1>
      <a:dk2>
        <a:srgbClr val="0F4D2A"/>
      </a:dk2>
      <a:lt2>
        <a:srgbClr val="151255"/>
      </a:lt2>
      <a:accent1>
        <a:srgbClr val="003580"/>
      </a:accent1>
      <a:accent2>
        <a:srgbClr val="62BD19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5433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Median">
  <a:themeElements>
    <a:clrScheme name="Custom 7">
      <a:dk1>
        <a:srgbClr val="003580"/>
      </a:dk1>
      <a:lt1>
        <a:srgbClr val="FFFFFF"/>
      </a:lt1>
      <a:dk2>
        <a:srgbClr val="0F4D2A"/>
      </a:dk2>
      <a:lt2>
        <a:srgbClr val="151255"/>
      </a:lt2>
      <a:accent1>
        <a:srgbClr val="003580"/>
      </a:accent1>
      <a:accent2>
        <a:srgbClr val="62BD19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5433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rgbClr val="003580"/>
    </a:dk1>
    <a:lt1>
      <a:srgbClr val="FFFFFF"/>
    </a:lt1>
    <a:dk2>
      <a:srgbClr val="0F4D2A"/>
    </a:dk2>
    <a:lt2>
      <a:srgbClr val="151255"/>
    </a:lt2>
    <a:accent1>
      <a:srgbClr val="003580"/>
    </a:accent1>
    <a:accent2>
      <a:srgbClr val="62BD19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5433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6678</TotalTime>
  <Words>600</Words>
  <Application>Microsoft Office PowerPoint</Application>
  <PresentationFormat>Widescreen</PresentationFormat>
  <Paragraphs>189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SimSun</vt:lpstr>
      <vt:lpstr>Arial</vt:lpstr>
      <vt:lpstr>Calibri</vt:lpstr>
      <vt:lpstr>Corbel</vt:lpstr>
      <vt:lpstr>High Tower Text</vt:lpstr>
      <vt:lpstr>Tahoma</vt:lpstr>
      <vt:lpstr>Tw Cen MT</vt:lpstr>
      <vt:lpstr>Wingdings</vt:lpstr>
      <vt:lpstr>Median</vt:lpstr>
      <vt:lpstr>2_Median</vt:lpstr>
      <vt:lpstr>PowerPoint Presentation</vt:lpstr>
      <vt:lpstr>About IAPRI</vt:lpstr>
      <vt:lpstr>Outline</vt:lpstr>
      <vt:lpstr>Introduction</vt:lpstr>
      <vt:lpstr>..Introduction</vt:lpstr>
      <vt:lpstr>..Introduction</vt:lpstr>
      <vt:lpstr>PowerPoint Presentation</vt:lpstr>
      <vt:lpstr>Zambia’s broiler value chain</vt:lpstr>
      <vt:lpstr>Industry overview-poultry</vt:lpstr>
      <vt:lpstr>Industry overview-poultry</vt:lpstr>
      <vt:lpstr>Industry overview-animal feed</vt:lpstr>
      <vt:lpstr>Barriers to entry in the poultry industry</vt:lpstr>
      <vt:lpstr>Threats to competitiveness in the feed to poultry value chain</vt:lpstr>
      <vt:lpstr>Limited animal feed exports</vt:lpstr>
      <vt:lpstr>Trends in soyabean production and imports</vt:lpstr>
      <vt:lpstr>Soya bean and maize yields remain low</vt:lpstr>
      <vt:lpstr>Competitive dynamics/advantages among feed/poultry firms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urban growth on farm and non-farm income</dc:title>
  <dc:creator>Hans Binswanger</dc:creator>
  <cp:lastModifiedBy>Paul Chimuka Samboko</cp:lastModifiedBy>
  <cp:revision>783</cp:revision>
  <dcterms:created xsi:type="dcterms:W3CDTF">2015-06-30T06:54:18Z</dcterms:created>
  <dcterms:modified xsi:type="dcterms:W3CDTF">2016-03-09T14:38:04Z</dcterms:modified>
</cp:coreProperties>
</file>