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notesSlides/notesSlide15.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7" r:id="rId4"/>
    <p:sldMasterId id="2147483726" r:id="rId5"/>
    <p:sldMasterId id="2147483746" r:id="rId6"/>
  </p:sldMasterIdLst>
  <p:notesMasterIdLst>
    <p:notesMasterId r:id="rId22"/>
  </p:notesMasterIdLst>
  <p:sldIdLst>
    <p:sldId id="256" r:id="rId7"/>
    <p:sldId id="732" r:id="rId8"/>
    <p:sldId id="755" r:id="rId9"/>
    <p:sldId id="759" r:id="rId10"/>
    <p:sldId id="776" r:id="rId11"/>
    <p:sldId id="760" r:id="rId12"/>
    <p:sldId id="761" r:id="rId13"/>
    <p:sldId id="762" r:id="rId14"/>
    <p:sldId id="763" r:id="rId15"/>
    <p:sldId id="778" r:id="rId16"/>
    <p:sldId id="773" r:id="rId17"/>
    <p:sldId id="771" r:id="rId18"/>
    <p:sldId id="772" r:id="rId19"/>
    <p:sldId id="774" r:id="rId20"/>
    <p:sldId id="775" r:id="rId2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9CFDDA61-8877-34E3-90E8-5E3317881023}" name="Chisoro, Shingie" initials="CS" userId="S::shingiec@uj.ac.za::efcf34ca-10fc-42a5-9856-e3e6dc880553"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Sheena Satikge-Sibisi" initials="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9900"/>
    <a:srgbClr val="00CC00"/>
    <a:srgbClr val="CC0099"/>
    <a:srgbClr val="1D7041"/>
    <a:srgbClr val="68A448"/>
    <a:srgbClr val="000099"/>
    <a:srgbClr val="33803E"/>
    <a:srgbClr val="4E9243"/>
    <a:srgbClr val="8BAA4F"/>
    <a:srgbClr val="F49C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D03447BB-5D67-496B-8E87-E561075AD55C}" styleName="Dark Style 1 - Accent 3">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3"/>
          </a:solidFill>
        </a:fill>
      </a:tcStyle>
    </a:wholeTbl>
    <a:band1H>
      <a:tcStyle>
        <a:tcBdr/>
        <a:fill>
          <a:solidFill>
            <a:schemeClr val="accent3">
              <a:shade val="60000"/>
            </a:schemeClr>
          </a:solidFill>
        </a:fill>
      </a:tcStyle>
    </a:band1H>
    <a:band1V>
      <a:tcStyle>
        <a:tcBdr/>
        <a:fill>
          <a:solidFill>
            <a:schemeClr val="accent3">
              <a:shade val="60000"/>
            </a:schemeClr>
          </a:solidFill>
        </a:fill>
      </a:tcStyle>
    </a:band1V>
    <a:lastCol>
      <a:tcTxStyle b="on"/>
      <a:tcStyle>
        <a:tcBdr>
          <a:left>
            <a:ln w="25400" cmpd="sng">
              <a:solidFill>
                <a:schemeClr val="lt1"/>
              </a:solidFill>
            </a:ln>
          </a:left>
        </a:tcBdr>
        <a:fill>
          <a:solidFill>
            <a:schemeClr val="accent3">
              <a:shade val="60000"/>
            </a:schemeClr>
          </a:solidFill>
        </a:fill>
      </a:tcStyle>
    </a:lastCol>
    <a:firstCol>
      <a:tcTxStyle b="on"/>
      <a:tcStyle>
        <a:tcBdr>
          <a:right>
            <a:ln w="25400" cmpd="sng">
              <a:solidFill>
                <a:schemeClr val="lt1"/>
              </a:solidFill>
            </a:ln>
          </a:right>
        </a:tcBdr>
        <a:fill>
          <a:solidFill>
            <a:schemeClr val="accent3">
              <a:shade val="60000"/>
            </a:schemeClr>
          </a:solidFill>
        </a:fill>
      </a:tcStyle>
    </a:firstCol>
    <a:lastRow>
      <a:tcTxStyle b="on"/>
      <a:tcStyle>
        <a:tcBdr>
          <a:top>
            <a:ln w="25400" cmpd="sng">
              <a:solidFill>
                <a:schemeClr val="lt1"/>
              </a:solidFill>
            </a:ln>
          </a:top>
        </a:tcBdr>
        <a:fill>
          <a:solidFill>
            <a:schemeClr val="accent3">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C4B1156A-380E-4F78-BDF5-A606A8083BF9}" styleName="Medium Style 4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solidFill>
            <a:schemeClr val="accent4">
              <a:tint val="20000"/>
            </a:schemeClr>
          </a:solidFill>
        </a:fill>
      </a:tcStyle>
    </a:wholeTbl>
    <a:band1H>
      <a:tcStyle>
        <a:tcBdr/>
        <a:fill>
          <a:solidFill>
            <a:schemeClr val="accent4">
              <a:tint val="40000"/>
            </a:schemeClr>
          </a:solidFill>
        </a:fill>
      </a:tcStyle>
    </a:band1H>
    <a:band1V>
      <a:tcStyle>
        <a:tcBdr/>
        <a:fill>
          <a:solidFill>
            <a:schemeClr val="accent4">
              <a:tint val="40000"/>
            </a:schemeClr>
          </a:solidFill>
        </a:fill>
      </a:tcStyle>
    </a:band1V>
    <a:lastCol>
      <a:tcTxStyle b="on"/>
      <a:tcStyle>
        <a:tcBdr/>
      </a:tcStyle>
    </a:lastCol>
    <a:firstCol>
      <a:tcTxStyle b="on"/>
      <a:tcStyle>
        <a:tcBdr/>
      </a:tcStyle>
    </a:firstCol>
    <a:lastRow>
      <a:tcTxStyle b="on"/>
      <a:tcStyle>
        <a:tcBdr>
          <a:top>
            <a:ln w="25400" cmpd="sng">
              <a:solidFill>
                <a:schemeClr val="accent4"/>
              </a:solidFill>
            </a:ln>
          </a:top>
        </a:tcBdr>
        <a:fill>
          <a:solidFill>
            <a:schemeClr val="accent4">
              <a:tint val="20000"/>
            </a:schemeClr>
          </a:solidFill>
        </a:fill>
      </a:tcStyle>
    </a:lastRow>
    <a:firstRow>
      <a:tcTxStyle b="on"/>
      <a:tcStyle>
        <a:tcBdr/>
        <a:fill>
          <a:solidFill>
            <a:schemeClr val="accent4">
              <a:tint val="20000"/>
            </a:schemeClr>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2300" autoAdjust="0"/>
    <p:restoredTop sz="94826" autoAdjust="0"/>
  </p:normalViewPr>
  <p:slideViewPr>
    <p:cSldViewPr snapToGrid="0">
      <p:cViewPr varScale="1">
        <p:scale>
          <a:sx n="79" d="100"/>
          <a:sy n="79" d="100"/>
        </p:scale>
        <p:origin x="437" y="72"/>
      </p:cViewPr>
      <p:guideLst>
        <p:guide orient="horz" pos="2160"/>
        <p:guide pos="3840"/>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slide" Target="slides/slide15.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slide" Target="slides/slide14.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presProps" Target="presProp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commentAuthors" Target="commentAuthors.xml"/><Relationship Id="rId28" Type="http://schemas.microsoft.com/office/2018/10/relationships/authors" Target="authors.xml"/><Relationship Id="rId10" Type="http://schemas.openxmlformats.org/officeDocument/2006/relationships/slide" Target="slides/slide4.xml"/><Relationship Id="rId19" Type="http://schemas.openxmlformats.org/officeDocument/2006/relationships/slide" Target="slides/slide13.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notesMaster" Target="notesMasters/notesMaster1.xml"/><Relationship Id="rId27"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oleObject" Target="Chart%20in%20Microsoft%20Word" TargetMode="External"/></Relationships>
</file>

<file path=ppt/charts/_rels/chart2.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oleObject" Target="Chart%20in%20Microsoft%20Word" TargetMode="Externa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025150427238104"/>
          <c:y val="3.3367712152864007E-2"/>
          <c:w val="0.80304238641337966"/>
          <c:h val="0.50063429001499926"/>
        </c:manualLayout>
      </c:layout>
      <c:barChart>
        <c:barDir val="col"/>
        <c:grouping val="clustered"/>
        <c:varyColors val="0"/>
        <c:ser>
          <c:idx val="0"/>
          <c:order val="0"/>
          <c:tx>
            <c:strRef>
              <c:f>'[Chart in Microsoft Word]large'!$A$26</c:f>
              <c:strCache>
                <c:ptCount val="1"/>
                <c:pt idx="0">
                  <c:v>Effects on industrial/Regional </c:v>
                </c:pt>
              </c:strCache>
            </c:strRef>
          </c:tx>
          <c:spPr>
            <a:solidFill>
              <a:schemeClr val="accent1"/>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Word]large'!$B$26:$K$26</c:f>
              <c:numCache>
                <c:formatCode>General</c:formatCode>
                <c:ptCount val="5"/>
                <c:pt idx="1">
                  <c:v>1</c:v>
                </c:pt>
                <c:pt idx="2">
                  <c:v>1</c:v>
                </c:pt>
              </c:numCache>
              <c:extLst/>
            </c:numRef>
          </c:val>
          <c:extLst>
            <c:ext xmlns:c16="http://schemas.microsoft.com/office/drawing/2014/chart" uri="{C3380CC4-5D6E-409C-BE32-E72D297353CC}">
              <c16:uniqueId val="{00000000-84FF-4830-B145-58A7BDEF318E}"/>
            </c:ext>
          </c:extLst>
        </c:ser>
        <c:ser>
          <c:idx val="1"/>
          <c:order val="1"/>
          <c:tx>
            <c:strRef>
              <c:f>'[Chart in Microsoft Word]large'!$A$27</c:f>
              <c:strCache>
                <c:ptCount val="1"/>
                <c:pt idx="0">
                  <c:v>Effects on employment</c:v>
                </c:pt>
              </c:strCache>
            </c:strRef>
          </c:tx>
          <c:spPr>
            <a:solidFill>
              <a:schemeClr val="accent2"/>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Word]large'!$B$27:$K$27</c:f>
              <c:numCache>
                <c:formatCode>General</c:formatCode>
                <c:ptCount val="5"/>
                <c:pt idx="0">
                  <c:v>5</c:v>
                </c:pt>
                <c:pt idx="1">
                  <c:v>14</c:v>
                </c:pt>
                <c:pt idx="2">
                  <c:v>1</c:v>
                </c:pt>
              </c:numCache>
              <c:extLst/>
            </c:numRef>
          </c:val>
          <c:extLst>
            <c:ext xmlns:c16="http://schemas.microsoft.com/office/drawing/2014/chart" uri="{C3380CC4-5D6E-409C-BE32-E72D297353CC}">
              <c16:uniqueId val="{00000001-84FF-4830-B145-58A7BDEF318E}"/>
            </c:ext>
          </c:extLst>
        </c:ser>
        <c:ser>
          <c:idx val="2"/>
          <c:order val="2"/>
          <c:tx>
            <c:strRef>
              <c:f>'[Chart in Microsoft Word]large'!$A$28</c:f>
              <c:strCache>
                <c:ptCount val="1"/>
                <c:pt idx="0">
                  <c:v>Skills development - Employees</c:v>
                </c:pt>
              </c:strCache>
            </c:strRef>
          </c:tx>
          <c:spPr>
            <a:solidFill>
              <a:schemeClr val="accent3"/>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Word]large'!$B$28:$K$28</c:f>
              <c:numCache>
                <c:formatCode>General</c:formatCode>
                <c:ptCount val="5"/>
                <c:pt idx="2">
                  <c:v>2</c:v>
                </c:pt>
                <c:pt idx="3">
                  <c:v>1</c:v>
                </c:pt>
                <c:pt idx="4">
                  <c:v>2</c:v>
                </c:pt>
              </c:numCache>
              <c:extLst/>
            </c:numRef>
          </c:val>
          <c:extLst>
            <c:ext xmlns:c16="http://schemas.microsoft.com/office/drawing/2014/chart" uri="{C3380CC4-5D6E-409C-BE32-E72D297353CC}">
              <c16:uniqueId val="{00000002-84FF-4830-B145-58A7BDEF318E}"/>
            </c:ext>
          </c:extLst>
        </c:ser>
        <c:ser>
          <c:idx val="3"/>
          <c:order val="3"/>
          <c:tx>
            <c:strRef>
              <c:f>'[Chart in Microsoft Word]large'!$A$29</c:f>
              <c:strCache>
                <c:ptCount val="1"/>
                <c:pt idx="0">
                  <c:v>SMEs </c:v>
                </c:pt>
              </c:strCache>
            </c:strRef>
          </c:tx>
          <c:spPr>
            <a:solidFill>
              <a:schemeClr val="accent4"/>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Word]large'!$B$29:$K$29</c:f>
              <c:numCache>
                <c:formatCode>General</c:formatCode>
                <c:ptCount val="5"/>
                <c:pt idx="1">
                  <c:v>1</c:v>
                </c:pt>
                <c:pt idx="2">
                  <c:v>1</c:v>
                </c:pt>
                <c:pt idx="4">
                  <c:v>3</c:v>
                </c:pt>
              </c:numCache>
              <c:extLst/>
            </c:numRef>
          </c:val>
          <c:extLst>
            <c:ext xmlns:c16="http://schemas.microsoft.com/office/drawing/2014/chart" uri="{C3380CC4-5D6E-409C-BE32-E72D297353CC}">
              <c16:uniqueId val="{00000003-84FF-4830-B145-58A7BDEF318E}"/>
            </c:ext>
          </c:extLst>
        </c:ser>
        <c:ser>
          <c:idx val="4"/>
          <c:order val="4"/>
          <c:tx>
            <c:strRef>
              <c:f>'[Chart in Microsoft Word]large'!$A$30</c:f>
              <c:strCache>
                <c:ptCount val="1"/>
                <c:pt idx="0">
                  <c:v>Transformation related conditions (ownership, BBBEE)</c:v>
                </c:pt>
              </c:strCache>
            </c:strRef>
          </c:tx>
          <c:spPr>
            <a:solidFill>
              <a:schemeClr val="accent5"/>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Word]large'!$B$30:$K$30</c:f>
              <c:numCache>
                <c:formatCode>General</c:formatCode>
                <c:ptCount val="5"/>
                <c:pt idx="1">
                  <c:v>1</c:v>
                </c:pt>
                <c:pt idx="2">
                  <c:v>2</c:v>
                </c:pt>
                <c:pt idx="3">
                  <c:v>2</c:v>
                </c:pt>
                <c:pt idx="4">
                  <c:v>1</c:v>
                </c:pt>
              </c:numCache>
              <c:extLst/>
            </c:numRef>
          </c:val>
          <c:extLst>
            <c:ext xmlns:c16="http://schemas.microsoft.com/office/drawing/2014/chart" uri="{C3380CC4-5D6E-409C-BE32-E72D297353CC}">
              <c16:uniqueId val="{00000004-84FF-4830-B145-58A7BDEF318E}"/>
            </c:ext>
          </c:extLst>
        </c:ser>
        <c:ser>
          <c:idx val="5"/>
          <c:order val="5"/>
          <c:tx>
            <c:strRef>
              <c:f>'[Chart in Microsoft Word]large'!$A$31</c:f>
              <c:strCache>
                <c:ptCount val="1"/>
                <c:pt idx="0">
                  <c:v>Domestic supply chain </c:v>
                </c:pt>
              </c:strCache>
            </c:strRef>
          </c:tx>
          <c:spPr>
            <a:solidFill>
              <a:schemeClr val="accent6"/>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Word]large'!$B$31:$K$31</c:f>
              <c:numCache>
                <c:formatCode>General</c:formatCode>
                <c:ptCount val="5"/>
                <c:pt idx="2">
                  <c:v>3</c:v>
                </c:pt>
                <c:pt idx="3">
                  <c:v>1</c:v>
                </c:pt>
                <c:pt idx="4">
                  <c:v>1</c:v>
                </c:pt>
              </c:numCache>
              <c:extLst/>
            </c:numRef>
          </c:val>
          <c:extLst>
            <c:ext xmlns:c16="http://schemas.microsoft.com/office/drawing/2014/chart" uri="{C3380CC4-5D6E-409C-BE32-E72D297353CC}">
              <c16:uniqueId val="{00000005-84FF-4830-B145-58A7BDEF318E}"/>
            </c:ext>
          </c:extLst>
        </c:ser>
        <c:ser>
          <c:idx val="6"/>
          <c:order val="6"/>
          <c:tx>
            <c:strRef>
              <c:f>'[Chart in Microsoft Word]large'!$A$32</c:f>
              <c:strCache>
                <c:ptCount val="1"/>
                <c:pt idx="0">
                  <c:v>Other remedies relating to employnent </c:v>
                </c:pt>
              </c:strCache>
            </c:strRef>
          </c:tx>
          <c:spPr>
            <a:solidFill>
              <a:schemeClr val="accent1">
                <a:lumMod val="6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Word]large'!$B$32:$K$32</c:f>
              <c:numCache>
                <c:formatCode>General</c:formatCode>
                <c:ptCount val="5"/>
                <c:pt idx="2">
                  <c:v>2</c:v>
                </c:pt>
                <c:pt idx="3">
                  <c:v>1</c:v>
                </c:pt>
                <c:pt idx="4">
                  <c:v>2</c:v>
                </c:pt>
              </c:numCache>
              <c:extLst/>
            </c:numRef>
          </c:val>
          <c:extLst>
            <c:ext xmlns:c16="http://schemas.microsoft.com/office/drawing/2014/chart" uri="{C3380CC4-5D6E-409C-BE32-E72D297353CC}">
              <c16:uniqueId val="{00000006-84FF-4830-B145-58A7BDEF318E}"/>
            </c:ext>
          </c:extLst>
        </c:ser>
        <c:ser>
          <c:idx val="7"/>
          <c:order val="7"/>
          <c:tx>
            <c:strRef>
              <c:f>'[Chart in Microsoft Word]large'!$A$33</c:f>
              <c:strCache>
                <c:ptCount val="1"/>
                <c:pt idx="0">
                  <c:v>Moratorium on merger specific retrenchments for set period of time</c:v>
                </c:pt>
              </c:strCache>
            </c:strRef>
          </c:tx>
          <c:spPr>
            <a:solidFill>
              <a:schemeClr val="accent2">
                <a:lumMod val="6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Word]large'!$B$33:$K$33</c:f>
              <c:numCache>
                <c:formatCode>General</c:formatCode>
                <c:ptCount val="5"/>
                <c:pt idx="0">
                  <c:v>1</c:v>
                </c:pt>
                <c:pt idx="2">
                  <c:v>4</c:v>
                </c:pt>
                <c:pt idx="3">
                  <c:v>5</c:v>
                </c:pt>
                <c:pt idx="4">
                  <c:v>11</c:v>
                </c:pt>
              </c:numCache>
              <c:extLst/>
            </c:numRef>
          </c:val>
          <c:extLst>
            <c:ext xmlns:c16="http://schemas.microsoft.com/office/drawing/2014/chart" uri="{C3380CC4-5D6E-409C-BE32-E72D297353CC}">
              <c16:uniqueId val="{00000007-84FF-4830-B145-58A7BDEF318E}"/>
            </c:ext>
          </c:extLst>
        </c:ser>
        <c:ser>
          <c:idx val="8"/>
          <c:order val="8"/>
          <c:tx>
            <c:strRef>
              <c:f>'[Chart in Microsoft Word]large'!$A$34</c:f>
              <c:strCache>
                <c:ptCount val="1"/>
                <c:pt idx="0">
                  <c:v>Employee Trust </c:v>
                </c:pt>
              </c:strCache>
            </c:strRef>
          </c:tx>
          <c:spPr>
            <a:solidFill>
              <a:schemeClr val="accent3">
                <a:lumMod val="6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Word]large'!$B$34:$K$34</c:f>
              <c:numCache>
                <c:formatCode>General</c:formatCode>
                <c:ptCount val="5"/>
                <c:pt idx="3">
                  <c:v>1</c:v>
                </c:pt>
                <c:pt idx="4">
                  <c:v>1</c:v>
                </c:pt>
              </c:numCache>
              <c:extLst/>
            </c:numRef>
          </c:val>
          <c:extLst>
            <c:ext xmlns:c16="http://schemas.microsoft.com/office/drawing/2014/chart" uri="{C3380CC4-5D6E-409C-BE32-E72D297353CC}">
              <c16:uniqueId val="{00000008-84FF-4830-B145-58A7BDEF318E}"/>
            </c:ext>
          </c:extLst>
        </c:ser>
        <c:ser>
          <c:idx val="9"/>
          <c:order val="9"/>
          <c:tx>
            <c:strRef>
              <c:f>'[Chart in Microsoft Word]large'!$A$35</c:f>
              <c:strCache>
                <c:ptCount val="1"/>
                <c:pt idx="0">
                  <c:v>Effects of national industries to compete in international markets</c:v>
                </c:pt>
              </c:strCache>
            </c:strRef>
          </c:tx>
          <c:spPr>
            <a:solidFill>
              <a:schemeClr val="accent4">
                <a:lumMod val="6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Word]large'!$B$35:$K$35</c:f>
              <c:numCache>
                <c:formatCode>General</c:formatCode>
                <c:ptCount val="5"/>
              </c:numCache>
              <c:extLst/>
            </c:numRef>
          </c:val>
          <c:extLst>
            <c:ext xmlns:c16="http://schemas.microsoft.com/office/drawing/2014/chart" uri="{C3380CC4-5D6E-409C-BE32-E72D297353CC}">
              <c16:uniqueId val="{00000009-84FF-4830-B145-58A7BDEF318E}"/>
            </c:ext>
          </c:extLst>
        </c:ser>
        <c:ser>
          <c:idx val="10"/>
          <c:order val="10"/>
          <c:tx>
            <c:strRef>
              <c:f>'[Chart in Microsoft Word]large'!$A$36</c:f>
              <c:strCache>
                <c:ptCount val="1"/>
                <c:pt idx="0">
                  <c:v>Remedies relating to small businesses and businesses controled by HDPS </c:v>
                </c:pt>
              </c:strCache>
            </c:strRef>
          </c:tx>
          <c:spPr>
            <a:solidFill>
              <a:schemeClr val="accent5">
                <a:lumMod val="6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Word]large'!$B$36:$K$36</c:f>
              <c:numCache>
                <c:formatCode>General</c:formatCode>
                <c:ptCount val="5"/>
                <c:pt idx="0">
                  <c:v>2</c:v>
                </c:pt>
                <c:pt idx="4">
                  <c:v>1</c:v>
                </c:pt>
              </c:numCache>
              <c:extLst/>
            </c:numRef>
          </c:val>
          <c:extLst>
            <c:ext xmlns:c16="http://schemas.microsoft.com/office/drawing/2014/chart" uri="{C3380CC4-5D6E-409C-BE32-E72D297353CC}">
              <c16:uniqueId val="{0000000A-84FF-4830-B145-58A7BDEF318E}"/>
            </c:ext>
          </c:extLst>
        </c:ser>
        <c:ser>
          <c:idx val="11"/>
          <c:order val="11"/>
          <c:tx>
            <c:strRef>
              <c:f>'[Chart in Microsoft Word]large'!$A$37</c:f>
              <c:strCache>
                <c:ptCount val="1"/>
                <c:pt idx="0">
                  <c:v>Effects of national industries to compete in international markets</c:v>
                </c:pt>
              </c:strCache>
            </c:strRef>
          </c:tx>
          <c:spPr>
            <a:solidFill>
              <a:schemeClr val="accent6">
                <a:lumMod val="6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Word]large'!$B$37:$K$37</c:f>
              <c:numCache>
                <c:formatCode>General</c:formatCode>
                <c:ptCount val="5"/>
                <c:pt idx="3">
                  <c:v>1</c:v>
                </c:pt>
              </c:numCache>
              <c:extLst/>
            </c:numRef>
          </c:val>
          <c:extLst>
            <c:ext xmlns:c16="http://schemas.microsoft.com/office/drawing/2014/chart" uri="{C3380CC4-5D6E-409C-BE32-E72D297353CC}">
              <c16:uniqueId val="{0000000B-84FF-4830-B145-58A7BDEF318E}"/>
            </c:ext>
          </c:extLst>
        </c:ser>
        <c:ser>
          <c:idx val="12"/>
          <c:order val="12"/>
          <c:tx>
            <c:strRef>
              <c:f>'[Chart in Microsoft Word]large'!$A$38</c:f>
              <c:strCache>
                <c:ptCount val="1"/>
                <c:pt idx="0">
                  <c:v>effects on small business/firm </c:v>
                </c:pt>
              </c:strCache>
            </c:strRef>
          </c:tx>
          <c:spPr>
            <a:solidFill>
              <a:schemeClr val="accent1">
                <a:lumMod val="80000"/>
                <a:lumOff val="2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Word]large'!$B$38:$K$38</c:f>
              <c:numCache>
                <c:formatCode>General</c:formatCode>
                <c:ptCount val="5"/>
              </c:numCache>
              <c:extLst/>
            </c:numRef>
          </c:val>
          <c:extLst>
            <c:ext xmlns:c16="http://schemas.microsoft.com/office/drawing/2014/chart" uri="{C3380CC4-5D6E-409C-BE32-E72D297353CC}">
              <c16:uniqueId val="{0000000C-84FF-4830-B145-58A7BDEF318E}"/>
            </c:ext>
          </c:extLst>
        </c:ser>
        <c:ser>
          <c:idx val="13"/>
          <c:order val="13"/>
          <c:tx>
            <c:strRef>
              <c:f>'[Chart in Microsoft Word]large'!$A$39</c:f>
              <c:strCache>
                <c:ptCount val="1"/>
                <c:pt idx="0">
                  <c:v>Public Interest (Investment)</c:v>
                </c:pt>
              </c:strCache>
            </c:strRef>
          </c:tx>
          <c:spPr>
            <a:solidFill>
              <a:schemeClr val="accent2">
                <a:lumMod val="80000"/>
                <a:lumOff val="20000"/>
              </a:schemeClr>
            </a:solidFill>
            <a:ln>
              <a:noFill/>
            </a:ln>
            <a:effectLst/>
          </c:spPr>
          <c:invertIfNegative val="0"/>
          <c:cat>
            <c:strRef>
              <c:f>'[Chart in Microsoft Word]large'!$B$25:$K$25</c:f>
              <c:strCache>
                <c:ptCount val="5"/>
                <c:pt idx="0">
                  <c:v>2016/17</c:v>
                </c:pt>
                <c:pt idx="1">
                  <c:v>2017/18</c:v>
                </c:pt>
                <c:pt idx="2">
                  <c:v>2018/19</c:v>
                </c:pt>
                <c:pt idx="3">
                  <c:v>2019/20</c:v>
                </c:pt>
                <c:pt idx="4">
                  <c:v>2020/21</c:v>
                </c:pt>
              </c:strCache>
              <c:extLst/>
            </c:strRef>
          </c:cat>
          <c:val>
            <c:numRef>
              <c:f>'[Chart in Microsoft Word]large'!$B$39:$K$39</c:f>
              <c:numCache>
                <c:formatCode>General</c:formatCode>
                <c:ptCount val="5"/>
                <c:pt idx="2">
                  <c:v>1</c:v>
                </c:pt>
              </c:numCache>
              <c:extLst/>
            </c:numRef>
          </c:val>
          <c:extLst>
            <c:ext xmlns:c16="http://schemas.microsoft.com/office/drawing/2014/chart" uri="{C3380CC4-5D6E-409C-BE32-E72D297353CC}">
              <c16:uniqueId val="{0000000D-84FF-4830-B145-58A7BDEF318E}"/>
            </c:ext>
          </c:extLst>
        </c:ser>
        <c:dLbls>
          <c:showLegendKey val="0"/>
          <c:showVal val="0"/>
          <c:showCatName val="0"/>
          <c:showSerName val="0"/>
          <c:showPercent val="0"/>
          <c:showBubbleSize val="0"/>
        </c:dLbls>
        <c:gapWidth val="219"/>
        <c:overlap val="-27"/>
        <c:axId val="1226180591"/>
        <c:axId val="1226181007"/>
      </c:barChart>
      <c:catAx>
        <c:axId val="1226180591"/>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buntu Light" panose="020B0304030602030204" pitchFamily="34" charset="0"/>
                <a:ea typeface="+mn-ea"/>
                <a:cs typeface="+mn-cs"/>
              </a:defRPr>
            </a:pPr>
            <a:endParaRPr lang="en-US"/>
          </a:p>
        </c:txPr>
        <c:crossAx val="1226181007"/>
        <c:crosses val="autoZero"/>
        <c:auto val="1"/>
        <c:lblAlgn val="ctr"/>
        <c:lblOffset val="100"/>
        <c:noMultiLvlLbl val="0"/>
      </c:catAx>
      <c:valAx>
        <c:axId val="1226181007"/>
        <c:scaling>
          <c:orientation val="minMax"/>
        </c:scaling>
        <c:delete val="0"/>
        <c:axPos val="l"/>
        <c:title>
          <c:tx>
            <c:rich>
              <a:bodyPr rot="-5400000" spcFirstLastPara="1" vertOverflow="ellipsis" vert="horz" wrap="square" anchor="ctr" anchorCtr="1"/>
              <a:lstStyle/>
              <a:p>
                <a:pPr>
                  <a:defRPr sz="900" b="0" i="0" u="none" strike="noStrike" kern="1200" baseline="0">
                    <a:solidFill>
                      <a:schemeClr val="tx1">
                        <a:lumMod val="65000"/>
                        <a:lumOff val="35000"/>
                      </a:schemeClr>
                    </a:solidFill>
                    <a:latin typeface="Ubuntu Light" panose="020B0304030602030204" pitchFamily="34" charset="0"/>
                    <a:ea typeface="+mn-ea"/>
                    <a:cs typeface="+mn-cs"/>
                  </a:defRPr>
                </a:pPr>
                <a:r>
                  <a:rPr lang="en-US" sz="900">
                    <a:latin typeface="Ubuntu Light" panose="020B0304030602030204" pitchFamily="34" charset="0"/>
                  </a:rPr>
                  <a:t>Number of each condition per year</a:t>
                </a:r>
              </a:p>
            </c:rich>
          </c:tx>
          <c:layout>
            <c:manualLayout>
              <c:xMode val="edge"/>
              <c:yMode val="edge"/>
              <c:x val="3.8262408593745328E-2"/>
              <c:y val="3.4217930550888939E-2"/>
            </c:manualLayout>
          </c:layout>
          <c:overlay val="0"/>
          <c:spPr>
            <a:noFill/>
            <a:ln>
              <a:noFill/>
            </a:ln>
            <a:effectLst/>
          </c:spPr>
          <c:txPr>
            <a:bodyPr rot="-5400000" spcFirstLastPara="1" vertOverflow="ellipsis" vert="horz" wrap="square" anchor="ctr" anchorCtr="1"/>
            <a:lstStyle/>
            <a:p>
              <a:pPr>
                <a:defRPr sz="900" b="0" i="0" u="none" strike="noStrike" kern="1200" baseline="0">
                  <a:solidFill>
                    <a:schemeClr val="tx1">
                      <a:lumMod val="65000"/>
                      <a:lumOff val="35000"/>
                    </a:schemeClr>
                  </a:solidFill>
                  <a:latin typeface="Ubuntu Light" panose="020B03040306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buntu" panose="020B0504030602030204" pitchFamily="34" charset="0"/>
                <a:ea typeface="+mn-ea"/>
                <a:cs typeface="+mn-cs"/>
              </a:defRPr>
            </a:pPr>
            <a:endParaRPr lang="en-US"/>
          </a:p>
        </c:txPr>
        <c:crossAx val="1226180591"/>
        <c:crosses val="autoZero"/>
        <c:crossBetween val="between"/>
        <c:majorUnit val="1"/>
      </c:valAx>
      <c:spPr>
        <a:noFill/>
        <a:ln>
          <a:solidFill>
            <a:srgbClr val="E7E6E6">
              <a:lumMod val="90000"/>
            </a:srgbClr>
          </a:solidFill>
        </a:ln>
        <a:effectLst/>
      </c:spPr>
    </c:plotArea>
    <c:legend>
      <c:legendPos val="b"/>
      <c:layout>
        <c:manualLayout>
          <c:xMode val="edge"/>
          <c:yMode val="edge"/>
          <c:x val="8.9680320251504277E-3"/>
          <c:y val="0.64610491870334386"/>
          <c:w val="0.98824037103397189"/>
          <c:h val="0.35021893315967084"/>
        </c:manualLayout>
      </c:layout>
      <c:overlay val="0"/>
      <c:spPr>
        <a:noFill/>
        <a:ln>
          <a:solidFill>
            <a:srgbClr val="E7E6E6">
              <a:lumMod val="90000"/>
            </a:srgbClr>
          </a:solid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Ubuntu Light" panose="020B030403060203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E7E6E6">
          <a:lumMod val="90000"/>
        </a:srgbClr>
      </a:solidFill>
      <a:round/>
    </a:ln>
    <a:effectLst/>
  </c:spPr>
  <c:txPr>
    <a:bodyPr/>
    <a:lstStyle/>
    <a:p>
      <a:pPr>
        <a:defRPr>
          <a:latin typeface="Ubuntu" panose="020B0504030602030204" pitchFamily="34" charset="0"/>
        </a:defRPr>
      </a:pPr>
      <a:endParaRPr lang="en-US"/>
    </a:p>
  </c:txPr>
  <c:externalData r:id="rId4">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12508082512287338"/>
          <c:y val="8.1442807495113081E-2"/>
          <c:w val="0.8003463310715675"/>
          <c:h val="0.48562810472458656"/>
        </c:manualLayout>
      </c:layout>
      <c:barChart>
        <c:barDir val="col"/>
        <c:grouping val="clustered"/>
        <c:varyColors val="0"/>
        <c:ser>
          <c:idx val="0"/>
          <c:order val="0"/>
          <c:tx>
            <c:strRef>
              <c:f>'[Chart in Microsoft Word]interm'!$A$30</c:f>
              <c:strCache>
                <c:ptCount val="1"/>
                <c:pt idx="0">
                  <c:v>Effects on industrial/Regional </c:v>
                </c:pt>
              </c:strCache>
            </c:strRef>
          </c:tx>
          <c:spPr>
            <a:solidFill>
              <a:schemeClr val="accent1"/>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Word]interm'!$B$30:$L$30</c:f>
              <c:numCache>
                <c:formatCode>General</c:formatCode>
                <c:ptCount val="5"/>
                <c:pt idx="1">
                  <c:v>3</c:v>
                </c:pt>
              </c:numCache>
              <c:extLst/>
            </c:numRef>
          </c:val>
          <c:extLst>
            <c:ext xmlns:c16="http://schemas.microsoft.com/office/drawing/2014/chart" uri="{C3380CC4-5D6E-409C-BE32-E72D297353CC}">
              <c16:uniqueId val="{00000000-B07F-479F-ACED-4D2D75EDAA4B}"/>
            </c:ext>
          </c:extLst>
        </c:ser>
        <c:ser>
          <c:idx val="1"/>
          <c:order val="1"/>
          <c:tx>
            <c:strRef>
              <c:f>'[Chart in Microsoft Word]interm'!$A$31</c:f>
              <c:strCache>
                <c:ptCount val="1"/>
                <c:pt idx="0">
                  <c:v>Effects on employment</c:v>
                </c:pt>
              </c:strCache>
            </c:strRef>
          </c:tx>
          <c:spPr>
            <a:solidFill>
              <a:schemeClr val="accent2"/>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Word]interm'!$B$31:$L$31</c:f>
              <c:numCache>
                <c:formatCode>General</c:formatCode>
                <c:ptCount val="5"/>
                <c:pt idx="0">
                  <c:v>9</c:v>
                </c:pt>
                <c:pt idx="1">
                  <c:v>15</c:v>
                </c:pt>
                <c:pt idx="2">
                  <c:v>13</c:v>
                </c:pt>
              </c:numCache>
              <c:extLst/>
            </c:numRef>
          </c:val>
          <c:extLst>
            <c:ext xmlns:c16="http://schemas.microsoft.com/office/drawing/2014/chart" uri="{C3380CC4-5D6E-409C-BE32-E72D297353CC}">
              <c16:uniqueId val="{00000001-B07F-479F-ACED-4D2D75EDAA4B}"/>
            </c:ext>
          </c:extLst>
        </c:ser>
        <c:ser>
          <c:idx val="2"/>
          <c:order val="2"/>
          <c:tx>
            <c:strRef>
              <c:f>'[Chart in Microsoft Word]interm'!$A$32</c:f>
              <c:strCache>
                <c:ptCount val="1"/>
                <c:pt idx="0">
                  <c:v>Skills development - Employees</c:v>
                </c:pt>
              </c:strCache>
            </c:strRef>
          </c:tx>
          <c:spPr>
            <a:solidFill>
              <a:schemeClr val="accent3"/>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Word]interm'!$B$32:$L$32</c:f>
              <c:numCache>
                <c:formatCode>General</c:formatCode>
                <c:ptCount val="5"/>
                <c:pt idx="3">
                  <c:v>1</c:v>
                </c:pt>
                <c:pt idx="4">
                  <c:v>1</c:v>
                </c:pt>
              </c:numCache>
              <c:extLst/>
            </c:numRef>
          </c:val>
          <c:extLst>
            <c:ext xmlns:c16="http://schemas.microsoft.com/office/drawing/2014/chart" uri="{C3380CC4-5D6E-409C-BE32-E72D297353CC}">
              <c16:uniqueId val="{00000002-B07F-479F-ACED-4D2D75EDAA4B}"/>
            </c:ext>
          </c:extLst>
        </c:ser>
        <c:ser>
          <c:idx val="4"/>
          <c:order val="4"/>
          <c:tx>
            <c:strRef>
              <c:f>'[Chart in Microsoft Word]interm'!$A$34</c:f>
              <c:strCache>
                <c:ptCount val="1"/>
                <c:pt idx="0">
                  <c:v>Transformation related conditions (ownership, BBBEE)</c:v>
                </c:pt>
              </c:strCache>
            </c:strRef>
          </c:tx>
          <c:spPr>
            <a:solidFill>
              <a:schemeClr val="accent5"/>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Word]interm'!$B$34:$L$34</c:f>
              <c:numCache>
                <c:formatCode>General</c:formatCode>
                <c:ptCount val="5"/>
                <c:pt idx="3">
                  <c:v>1</c:v>
                </c:pt>
                <c:pt idx="4">
                  <c:v>3</c:v>
                </c:pt>
              </c:numCache>
              <c:extLst/>
            </c:numRef>
          </c:val>
          <c:extLst>
            <c:ext xmlns:c16="http://schemas.microsoft.com/office/drawing/2014/chart" uri="{C3380CC4-5D6E-409C-BE32-E72D297353CC}">
              <c16:uniqueId val="{00000003-B07F-479F-ACED-4D2D75EDAA4B}"/>
            </c:ext>
          </c:extLst>
        </c:ser>
        <c:ser>
          <c:idx val="5"/>
          <c:order val="5"/>
          <c:tx>
            <c:strRef>
              <c:f>'[Chart in Microsoft Word]interm'!$A$35</c:f>
              <c:strCache>
                <c:ptCount val="1"/>
                <c:pt idx="0">
                  <c:v>Domestic supply chain </c:v>
                </c:pt>
              </c:strCache>
            </c:strRef>
          </c:tx>
          <c:spPr>
            <a:solidFill>
              <a:schemeClr val="accent6"/>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Word]interm'!$B$35:$L$35</c:f>
              <c:numCache>
                <c:formatCode>General</c:formatCode>
                <c:ptCount val="5"/>
                <c:pt idx="2">
                  <c:v>1</c:v>
                </c:pt>
                <c:pt idx="3">
                  <c:v>1</c:v>
                </c:pt>
              </c:numCache>
              <c:extLst/>
            </c:numRef>
          </c:val>
          <c:extLst>
            <c:ext xmlns:c16="http://schemas.microsoft.com/office/drawing/2014/chart" uri="{C3380CC4-5D6E-409C-BE32-E72D297353CC}">
              <c16:uniqueId val="{00000004-B07F-479F-ACED-4D2D75EDAA4B}"/>
            </c:ext>
          </c:extLst>
        </c:ser>
        <c:ser>
          <c:idx val="6"/>
          <c:order val="6"/>
          <c:tx>
            <c:strRef>
              <c:f>'[Chart in Microsoft Word]interm'!$A$36</c:f>
              <c:strCache>
                <c:ptCount val="1"/>
                <c:pt idx="0">
                  <c:v>Local production</c:v>
                </c:pt>
              </c:strCache>
            </c:strRef>
          </c:tx>
          <c:spPr>
            <a:solidFill>
              <a:schemeClr val="accent1">
                <a:lumMod val="60000"/>
              </a:schemeClr>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Word]interm'!$B$36:$L$36</c:f>
              <c:numCache>
                <c:formatCode>General</c:formatCode>
                <c:ptCount val="5"/>
                <c:pt idx="3" formatCode="@">
                  <c:v>1</c:v>
                </c:pt>
              </c:numCache>
              <c:extLst/>
            </c:numRef>
          </c:val>
          <c:extLst>
            <c:ext xmlns:c16="http://schemas.microsoft.com/office/drawing/2014/chart" uri="{C3380CC4-5D6E-409C-BE32-E72D297353CC}">
              <c16:uniqueId val="{00000005-B07F-479F-ACED-4D2D75EDAA4B}"/>
            </c:ext>
          </c:extLst>
        </c:ser>
        <c:ser>
          <c:idx val="7"/>
          <c:order val="7"/>
          <c:tx>
            <c:strRef>
              <c:f>'[Chart in Microsoft Word]interm'!$A$37</c:f>
              <c:strCache>
                <c:ptCount val="1"/>
                <c:pt idx="0">
                  <c:v>Other remedies relating to employnent </c:v>
                </c:pt>
              </c:strCache>
            </c:strRef>
          </c:tx>
          <c:spPr>
            <a:solidFill>
              <a:schemeClr val="accent2">
                <a:lumMod val="60000"/>
              </a:schemeClr>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Word]interm'!$B$37:$L$37</c:f>
              <c:numCache>
                <c:formatCode>General</c:formatCode>
                <c:ptCount val="5"/>
                <c:pt idx="0">
                  <c:v>0</c:v>
                </c:pt>
                <c:pt idx="1">
                  <c:v>1</c:v>
                </c:pt>
                <c:pt idx="2">
                  <c:v>0</c:v>
                </c:pt>
                <c:pt idx="3">
                  <c:v>2</c:v>
                </c:pt>
                <c:pt idx="4">
                  <c:v>5</c:v>
                </c:pt>
              </c:numCache>
              <c:extLst/>
            </c:numRef>
          </c:val>
          <c:extLst>
            <c:ext xmlns:c16="http://schemas.microsoft.com/office/drawing/2014/chart" uri="{C3380CC4-5D6E-409C-BE32-E72D297353CC}">
              <c16:uniqueId val="{00000006-B07F-479F-ACED-4D2D75EDAA4B}"/>
            </c:ext>
          </c:extLst>
        </c:ser>
        <c:ser>
          <c:idx val="8"/>
          <c:order val="8"/>
          <c:tx>
            <c:strRef>
              <c:f>'[Chart in Microsoft Word]interm'!$A$38</c:f>
              <c:strCache>
                <c:ptCount val="1"/>
                <c:pt idx="0">
                  <c:v>Moratorium on merger specific retrenchments for set period of time</c:v>
                </c:pt>
              </c:strCache>
            </c:strRef>
          </c:tx>
          <c:spPr>
            <a:solidFill>
              <a:schemeClr val="accent3">
                <a:lumMod val="60000"/>
              </a:schemeClr>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Word]interm'!$B$38:$L$38</c:f>
              <c:numCache>
                <c:formatCode>General</c:formatCode>
                <c:ptCount val="5"/>
                <c:pt idx="0">
                  <c:v>1</c:v>
                </c:pt>
                <c:pt idx="2">
                  <c:v>2</c:v>
                </c:pt>
                <c:pt idx="3">
                  <c:v>17</c:v>
                </c:pt>
                <c:pt idx="4">
                  <c:v>14</c:v>
                </c:pt>
              </c:numCache>
              <c:extLst/>
            </c:numRef>
          </c:val>
          <c:extLst>
            <c:ext xmlns:c16="http://schemas.microsoft.com/office/drawing/2014/chart" uri="{C3380CC4-5D6E-409C-BE32-E72D297353CC}">
              <c16:uniqueId val="{00000007-B07F-479F-ACED-4D2D75EDAA4B}"/>
            </c:ext>
          </c:extLst>
        </c:ser>
        <c:ser>
          <c:idx val="10"/>
          <c:order val="10"/>
          <c:tx>
            <c:strRef>
              <c:f>'[Chart in Microsoft Word]interm'!$A$40</c:f>
              <c:strCache>
                <c:ptCount val="1"/>
                <c:pt idx="0">
                  <c:v>Effects of national industries to compete in international markets</c:v>
                </c:pt>
              </c:strCache>
            </c:strRef>
          </c:tx>
          <c:spPr>
            <a:solidFill>
              <a:schemeClr val="accent5">
                <a:lumMod val="60000"/>
              </a:schemeClr>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Word]interm'!$B$40:$L$40</c:f>
              <c:numCache>
                <c:formatCode>General</c:formatCode>
                <c:ptCount val="5"/>
                <c:pt idx="2">
                  <c:v>1</c:v>
                </c:pt>
              </c:numCache>
              <c:extLst/>
            </c:numRef>
          </c:val>
          <c:extLst>
            <c:ext xmlns:c16="http://schemas.microsoft.com/office/drawing/2014/chart" uri="{C3380CC4-5D6E-409C-BE32-E72D297353CC}">
              <c16:uniqueId val="{00000008-B07F-479F-ACED-4D2D75EDAA4B}"/>
            </c:ext>
          </c:extLst>
        </c:ser>
        <c:ser>
          <c:idx val="11"/>
          <c:order val="11"/>
          <c:tx>
            <c:strRef>
              <c:f>'[Chart in Microsoft Word]interm'!$A$41</c:f>
              <c:strCache>
                <c:ptCount val="1"/>
                <c:pt idx="0">
                  <c:v>Remedies relating to small businesses and businesses controled by HDPS </c:v>
                </c:pt>
              </c:strCache>
            </c:strRef>
          </c:tx>
          <c:spPr>
            <a:solidFill>
              <a:schemeClr val="accent6">
                <a:lumMod val="60000"/>
              </a:schemeClr>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Word]interm'!$B$41:$L$41</c:f>
              <c:numCache>
                <c:formatCode>General</c:formatCode>
                <c:ptCount val="5"/>
                <c:pt idx="2">
                  <c:v>1</c:v>
                </c:pt>
              </c:numCache>
              <c:extLst/>
            </c:numRef>
          </c:val>
          <c:extLst>
            <c:ext xmlns:c16="http://schemas.microsoft.com/office/drawing/2014/chart" uri="{C3380CC4-5D6E-409C-BE32-E72D297353CC}">
              <c16:uniqueId val="{00000009-B07F-479F-ACED-4D2D75EDAA4B}"/>
            </c:ext>
          </c:extLst>
        </c:ser>
        <c:ser>
          <c:idx val="12"/>
          <c:order val="12"/>
          <c:tx>
            <c:strRef>
              <c:f>'[Chart in Microsoft Word]interm'!$A$42</c:f>
              <c:strCache>
                <c:ptCount val="1"/>
                <c:pt idx="0">
                  <c:v>effects on small business/firm </c:v>
                </c:pt>
              </c:strCache>
            </c:strRef>
          </c:tx>
          <c:spPr>
            <a:solidFill>
              <a:schemeClr val="accent1">
                <a:lumMod val="80000"/>
                <a:lumOff val="20000"/>
              </a:schemeClr>
            </a:solidFill>
            <a:ln>
              <a:noFill/>
            </a:ln>
            <a:effectLst/>
          </c:spPr>
          <c:invertIfNegative val="0"/>
          <c:cat>
            <c:strRef>
              <c:f>'[Chart in Microsoft Word]interm'!$B$29:$L$29</c:f>
              <c:strCache>
                <c:ptCount val="5"/>
                <c:pt idx="0">
                  <c:v>2016/17</c:v>
                </c:pt>
                <c:pt idx="1">
                  <c:v>2017/18</c:v>
                </c:pt>
                <c:pt idx="2">
                  <c:v>2018/19</c:v>
                </c:pt>
                <c:pt idx="3">
                  <c:v>2019/20</c:v>
                </c:pt>
                <c:pt idx="4">
                  <c:v>2020/21</c:v>
                </c:pt>
              </c:strCache>
              <c:extLst/>
            </c:strRef>
          </c:cat>
          <c:val>
            <c:numRef>
              <c:f>'[Chart in Microsoft Word]interm'!$B$42:$L$42</c:f>
              <c:numCache>
                <c:formatCode>General</c:formatCode>
                <c:ptCount val="5"/>
                <c:pt idx="0">
                  <c:v>1</c:v>
                </c:pt>
                <c:pt idx="1">
                  <c:v>3</c:v>
                </c:pt>
              </c:numCache>
              <c:extLst/>
            </c:numRef>
          </c:val>
          <c:extLst>
            <c:ext xmlns:c16="http://schemas.microsoft.com/office/drawing/2014/chart" uri="{C3380CC4-5D6E-409C-BE32-E72D297353CC}">
              <c16:uniqueId val="{0000000A-B07F-479F-ACED-4D2D75EDAA4B}"/>
            </c:ext>
          </c:extLst>
        </c:ser>
        <c:dLbls>
          <c:showLegendKey val="0"/>
          <c:showVal val="0"/>
          <c:showCatName val="0"/>
          <c:showSerName val="0"/>
          <c:showPercent val="0"/>
          <c:showBubbleSize val="0"/>
        </c:dLbls>
        <c:gapWidth val="219"/>
        <c:overlap val="-27"/>
        <c:axId val="1266873696"/>
        <c:axId val="1266881600"/>
        <c:extLst>
          <c:ext xmlns:c15="http://schemas.microsoft.com/office/drawing/2012/chart" uri="{02D57815-91ED-43cb-92C2-25804820EDAC}">
            <c15:filteredBarSeries>
              <c15:ser>
                <c:idx val="3"/>
                <c:order val="3"/>
                <c:tx>
                  <c:strRef>
                    <c:extLst>
                      <c:ext uri="{02D57815-91ED-43cb-92C2-25804820EDAC}">
                        <c15:formulaRef>
                          <c15:sqref>'[Chart in Microsoft Word]interm'!$A$33</c15:sqref>
                        </c15:formulaRef>
                      </c:ext>
                    </c:extLst>
                    <c:strCache>
                      <c:ptCount val="1"/>
                      <c:pt idx="0">
                        <c:v>SMEs </c:v>
                      </c:pt>
                    </c:strCache>
                  </c:strRef>
                </c:tx>
                <c:spPr>
                  <a:solidFill>
                    <a:schemeClr val="accent4"/>
                  </a:solidFill>
                  <a:ln>
                    <a:noFill/>
                  </a:ln>
                  <a:effectLst/>
                </c:spPr>
                <c:invertIfNegative val="0"/>
                <c:cat>
                  <c:strRef>
                    <c:extLst>
                      <c:ext uri="{02D57815-91ED-43cb-92C2-25804820EDAC}">
                        <c15:formulaRef>
                          <c15:sqref>'[Chart in Microsoft Word]interm'!$B$29:$L$29</c15:sqref>
                        </c15:formulaRef>
                      </c:ext>
                    </c:extLst>
                    <c:strCache>
                      <c:ptCount val="5"/>
                      <c:pt idx="0">
                        <c:v>2016/17</c:v>
                      </c:pt>
                      <c:pt idx="1">
                        <c:v>2017/18</c:v>
                      </c:pt>
                      <c:pt idx="2">
                        <c:v>2018/19</c:v>
                      </c:pt>
                      <c:pt idx="3">
                        <c:v>2019/20</c:v>
                      </c:pt>
                      <c:pt idx="4">
                        <c:v>2020/21</c:v>
                      </c:pt>
                    </c:strCache>
                  </c:strRef>
                </c:cat>
                <c:val>
                  <c:numRef>
                    <c:extLst>
                      <c:ext uri="{02D57815-91ED-43cb-92C2-25804820EDAC}">
                        <c15:formulaRef>
                          <c15:sqref>'[Chart in Microsoft Word]interm'!$B$33:$L$33</c15:sqref>
                        </c15:formulaRef>
                      </c:ext>
                    </c:extLst>
                    <c:numCache>
                      <c:formatCode>General</c:formatCode>
                      <c:ptCount val="5"/>
                    </c:numCache>
                  </c:numRef>
                </c:val>
                <c:extLst>
                  <c:ext xmlns:c16="http://schemas.microsoft.com/office/drawing/2014/chart" uri="{C3380CC4-5D6E-409C-BE32-E72D297353CC}">
                    <c16:uniqueId val="{0000000B-B07F-479F-ACED-4D2D75EDAA4B}"/>
                  </c:ext>
                </c:extLst>
              </c15:ser>
            </c15:filteredBarSeries>
            <c15:filteredBarSeries>
              <c15:ser>
                <c:idx val="9"/>
                <c:order val="9"/>
                <c:tx>
                  <c:strRef>
                    <c:extLst xmlns:c15="http://schemas.microsoft.com/office/drawing/2012/chart">
                      <c:ext xmlns:c15="http://schemas.microsoft.com/office/drawing/2012/chart" uri="{02D57815-91ED-43cb-92C2-25804820EDAC}">
                        <c15:formulaRef>
                          <c15:sqref>'[Chart in Microsoft Word]interm'!$A$39</c15:sqref>
                        </c15:formulaRef>
                      </c:ext>
                    </c:extLst>
                    <c:strCache>
                      <c:ptCount val="1"/>
                      <c:pt idx="0">
                        <c:v>Employee Trust </c:v>
                      </c:pt>
                    </c:strCache>
                  </c:strRef>
                </c:tx>
                <c:spPr>
                  <a:solidFill>
                    <a:schemeClr val="accent4">
                      <a:lumMod val="60000"/>
                    </a:schemeClr>
                  </a:solidFill>
                  <a:ln>
                    <a:noFill/>
                  </a:ln>
                  <a:effectLst/>
                </c:spPr>
                <c:invertIfNegative val="0"/>
                <c:cat>
                  <c:strRef>
                    <c:extLst xmlns:c15="http://schemas.microsoft.com/office/drawing/2012/chart">
                      <c:ext xmlns:c15="http://schemas.microsoft.com/office/drawing/2012/chart" uri="{02D57815-91ED-43cb-92C2-25804820EDAC}">
                        <c15:formulaRef>
                          <c15:sqref>'[Chart in Microsoft Word]interm'!$B$29:$L$29</c15:sqref>
                        </c15:formulaRef>
                      </c:ext>
                    </c:extLst>
                    <c:strCache>
                      <c:ptCount val="5"/>
                      <c:pt idx="0">
                        <c:v>2016/17</c:v>
                      </c:pt>
                      <c:pt idx="1">
                        <c:v>2017/18</c:v>
                      </c:pt>
                      <c:pt idx="2">
                        <c:v>2018/19</c:v>
                      </c:pt>
                      <c:pt idx="3">
                        <c:v>2019/20</c:v>
                      </c:pt>
                      <c:pt idx="4">
                        <c:v>2020/21</c:v>
                      </c:pt>
                    </c:strCache>
                  </c:strRef>
                </c:cat>
                <c:val>
                  <c:numRef>
                    <c:extLst xmlns:c15="http://schemas.microsoft.com/office/drawing/2012/chart">
                      <c:ext xmlns:c15="http://schemas.microsoft.com/office/drawing/2012/chart" uri="{02D57815-91ED-43cb-92C2-25804820EDAC}">
                        <c15:formulaRef>
                          <c15:sqref>'[Chart in Microsoft Word]interm'!$B$39:$L$39</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C-B07F-479F-ACED-4D2D75EDAA4B}"/>
                  </c:ext>
                </c:extLst>
              </c15:ser>
            </c15:filteredBarSeries>
            <c15:filteredBarSeries>
              <c15:ser>
                <c:idx val="13"/>
                <c:order val="13"/>
                <c:tx>
                  <c:strRef>
                    <c:extLst xmlns:c15="http://schemas.microsoft.com/office/drawing/2012/chart">
                      <c:ext xmlns:c15="http://schemas.microsoft.com/office/drawing/2012/chart" uri="{02D57815-91ED-43cb-92C2-25804820EDAC}">
                        <c15:formulaRef>
                          <c15:sqref>'[Chart in Microsoft Word]interm'!$A$43</c15:sqref>
                        </c15:formulaRef>
                      </c:ext>
                    </c:extLst>
                    <c:strCache>
                      <c:ptCount val="1"/>
                      <c:pt idx="0">
                        <c:v>Public Interest (Investment)</c:v>
                      </c:pt>
                    </c:strCache>
                  </c:strRef>
                </c:tx>
                <c:spPr>
                  <a:solidFill>
                    <a:schemeClr val="accent2">
                      <a:lumMod val="80000"/>
                      <a:lumOff val="20000"/>
                    </a:schemeClr>
                  </a:solidFill>
                  <a:ln>
                    <a:noFill/>
                  </a:ln>
                  <a:effectLst/>
                </c:spPr>
                <c:invertIfNegative val="0"/>
                <c:cat>
                  <c:strRef>
                    <c:extLst xmlns:c15="http://schemas.microsoft.com/office/drawing/2012/chart">
                      <c:ext xmlns:c15="http://schemas.microsoft.com/office/drawing/2012/chart" uri="{02D57815-91ED-43cb-92C2-25804820EDAC}">
                        <c15:formulaRef>
                          <c15:sqref>'[Chart in Microsoft Word]interm'!$B$29:$L$29</c15:sqref>
                        </c15:formulaRef>
                      </c:ext>
                    </c:extLst>
                    <c:strCache>
                      <c:ptCount val="5"/>
                      <c:pt idx="0">
                        <c:v>2016/17</c:v>
                      </c:pt>
                      <c:pt idx="1">
                        <c:v>2017/18</c:v>
                      </c:pt>
                      <c:pt idx="2">
                        <c:v>2018/19</c:v>
                      </c:pt>
                      <c:pt idx="3">
                        <c:v>2019/20</c:v>
                      </c:pt>
                      <c:pt idx="4">
                        <c:v>2020/21</c:v>
                      </c:pt>
                    </c:strCache>
                  </c:strRef>
                </c:cat>
                <c:val>
                  <c:numRef>
                    <c:extLst xmlns:c15="http://schemas.microsoft.com/office/drawing/2012/chart">
                      <c:ext xmlns:c15="http://schemas.microsoft.com/office/drawing/2012/chart" uri="{02D57815-91ED-43cb-92C2-25804820EDAC}">
                        <c15:formulaRef>
                          <c15:sqref>'[Chart in Microsoft Word]interm'!$B$43:$L$43</c15:sqref>
                        </c15:formulaRef>
                      </c:ext>
                    </c:extLst>
                    <c:numCache>
                      <c:formatCode>General</c:formatCode>
                      <c:ptCount val="5"/>
                    </c:numCache>
                  </c:numRef>
                </c:val>
                <c:extLst xmlns:c15="http://schemas.microsoft.com/office/drawing/2012/chart">
                  <c:ext xmlns:c16="http://schemas.microsoft.com/office/drawing/2014/chart" uri="{C3380CC4-5D6E-409C-BE32-E72D297353CC}">
                    <c16:uniqueId val="{0000000D-B07F-479F-ACED-4D2D75EDAA4B}"/>
                  </c:ext>
                </c:extLst>
              </c15:ser>
            </c15:filteredBarSeries>
          </c:ext>
        </c:extLst>
      </c:barChart>
      <c:catAx>
        <c:axId val="12668736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Ubuntu Light" panose="020B0304030602030204" pitchFamily="34" charset="0"/>
                <a:ea typeface="+mn-ea"/>
                <a:cs typeface="+mn-cs"/>
              </a:defRPr>
            </a:pPr>
            <a:endParaRPr lang="en-US"/>
          </a:p>
        </c:txPr>
        <c:crossAx val="1266881600"/>
        <c:crosses val="autoZero"/>
        <c:auto val="1"/>
        <c:lblAlgn val="ctr"/>
        <c:lblOffset val="100"/>
        <c:noMultiLvlLbl val="0"/>
      </c:catAx>
      <c:valAx>
        <c:axId val="1266881600"/>
        <c:scaling>
          <c:orientation val="minMax"/>
        </c:scaling>
        <c:delete val="0"/>
        <c:axPos val="l"/>
        <c:title>
          <c:tx>
            <c:rich>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buntu Light" panose="020B0304030602030204" pitchFamily="34" charset="0"/>
                    <a:ea typeface="+mn-ea"/>
                    <a:cs typeface="+mn-cs"/>
                  </a:defRPr>
                </a:pPr>
                <a:r>
                  <a:rPr lang="en-US" sz="800" b="0" i="0" baseline="0">
                    <a:effectLst/>
                    <a:latin typeface="Ubuntu Light" panose="020B0304030602030204" pitchFamily="34" charset="0"/>
                  </a:rPr>
                  <a:t>Number of each condition per year</a:t>
                </a:r>
              </a:p>
              <a:p>
                <a:pPr marL="0" marR="0" lvl="0" indent="0" algn="ctr" defTabSz="914400" rtl="0" eaLnBrk="1" fontAlgn="auto" latinLnBrk="0" hangingPunct="1">
                  <a:lnSpc>
                    <a:spcPct val="100000"/>
                  </a:lnSpc>
                  <a:spcBef>
                    <a:spcPts val="0"/>
                  </a:spcBef>
                  <a:spcAft>
                    <a:spcPts val="0"/>
                  </a:spcAft>
                  <a:buClrTx/>
                  <a:buSzTx/>
                  <a:buFontTx/>
                  <a:buNone/>
                  <a:tabLst/>
                  <a:defRPr sz="800">
                    <a:solidFill>
                      <a:sysClr val="windowText" lastClr="000000">
                        <a:lumMod val="65000"/>
                        <a:lumOff val="35000"/>
                      </a:sysClr>
                    </a:solidFill>
                    <a:latin typeface="Ubuntu Light" panose="020B0304030602030204" pitchFamily="34" charset="0"/>
                  </a:defRPr>
                </a:pPr>
                <a:endParaRPr lang="en-ZA" sz="800">
                  <a:latin typeface="Ubuntu Light" panose="020B0304030602030204" pitchFamily="34" charset="0"/>
                </a:endParaRPr>
              </a:p>
            </c:rich>
          </c:tx>
          <c:layout>
            <c:manualLayout>
              <c:xMode val="edge"/>
              <c:yMode val="edge"/>
              <c:x val="3.0577980322811962E-2"/>
              <c:y val="3.1926714764975779E-2"/>
            </c:manualLayout>
          </c:layout>
          <c:overlay val="0"/>
          <c:spPr>
            <a:noFill/>
            <a:ln>
              <a:noFill/>
            </a:ln>
            <a:effectLst/>
          </c:spPr>
          <c:txPr>
            <a:bodyPr rot="-5400000" spcFirstLastPara="1" vertOverflow="ellipsis" vert="horz" wrap="square" anchor="ctr" anchorCtr="1"/>
            <a:lstStyle/>
            <a:p>
              <a:pPr marL="0" marR="0" lvl="0" indent="0" algn="ctr" defTabSz="914400" rtl="0" eaLnBrk="1" fontAlgn="auto" latinLnBrk="0" hangingPunct="1">
                <a:lnSpc>
                  <a:spcPct val="100000"/>
                </a:lnSpc>
                <a:spcBef>
                  <a:spcPts val="0"/>
                </a:spcBef>
                <a:spcAft>
                  <a:spcPts val="0"/>
                </a:spcAft>
                <a:buClrTx/>
                <a:buSzTx/>
                <a:buFontTx/>
                <a:buNone/>
                <a:tabLst/>
                <a:defRPr sz="800" b="0" i="0" u="none" strike="noStrike" kern="1200" baseline="0">
                  <a:solidFill>
                    <a:sysClr val="windowText" lastClr="000000">
                      <a:lumMod val="65000"/>
                      <a:lumOff val="35000"/>
                    </a:sysClr>
                  </a:solidFill>
                  <a:latin typeface="Ubuntu Light" panose="020B0304030602030204" pitchFamily="34" charset="0"/>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1266873696"/>
        <c:crosses val="autoZero"/>
        <c:crossBetween val="between"/>
      </c:valAx>
      <c:spPr>
        <a:noFill/>
        <a:ln>
          <a:solidFill>
            <a:srgbClr val="E7E6E6">
              <a:lumMod val="90000"/>
            </a:srgbClr>
          </a:solidFill>
        </a:ln>
        <a:effectLst/>
      </c:spPr>
    </c:plotArea>
    <c:legend>
      <c:legendPos val="b"/>
      <c:layout>
        <c:manualLayout>
          <c:xMode val="edge"/>
          <c:yMode val="edge"/>
          <c:x val="2.335039108367603E-2"/>
          <c:y val="0.6629478202463045"/>
          <c:w val="0.95021120088772437"/>
          <c:h val="0.31904632785182746"/>
        </c:manualLayout>
      </c:layout>
      <c:overlay val="0"/>
      <c:spPr>
        <a:noFill/>
        <a:ln>
          <a:solidFill>
            <a:srgbClr val="E7E6E6">
              <a:lumMod val="90000"/>
            </a:srgbClr>
          </a:solidFill>
        </a:ln>
        <a:effectLst/>
      </c:spPr>
      <c:txPr>
        <a:bodyPr rot="0" spcFirstLastPara="1" vertOverflow="ellipsis" vert="horz" wrap="square" anchor="ctr" anchorCtr="1"/>
        <a:lstStyle/>
        <a:p>
          <a:pPr>
            <a:defRPr sz="600" b="0" i="0" u="none" strike="noStrike" kern="1200" baseline="0">
              <a:solidFill>
                <a:schemeClr val="tx1">
                  <a:lumMod val="65000"/>
                  <a:lumOff val="35000"/>
                </a:schemeClr>
              </a:solidFill>
              <a:latin typeface="Ubuntu Light" panose="020B0304030602030204" pitchFamily="34" charset="0"/>
              <a:ea typeface="+mn-ea"/>
              <a:cs typeface="+mn-cs"/>
            </a:defRPr>
          </a:pPr>
          <a:endParaRPr lang="en-US"/>
        </a:p>
      </c:txPr>
    </c:legend>
    <c:plotVisOnly val="1"/>
    <c:dispBlanksAs val="gap"/>
    <c:showDLblsOverMax val="0"/>
  </c:chart>
  <c:spPr>
    <a:solidFill>
      <a:schemeClr val="bg1"/>
    </a:solidFill>
    <a:ln w="9525" cap="flat" cmpd="sng" algn="ctr">
      <a:solidFill>
        <a:srgbClr val="E7E6E6">
          <a:lumMod val="90000"/>
        </a:srgbClr>
      </a:solidFill>
      <a:round/>
    </a:ln>
    <a:effectLst/>
  </c:spPr>
  <c:txPr>
    <a:bodyPr/>
    <a:lstStyle/>
    <a:p>
      <a:pPr>
        <a:defRPr/>
      </a:pPr>
      <a:endParaRPr lang="en-US"/>
    </a:p>
  </c:txPr>
  <c:externalData r:id="rId4">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AD316948-EEED-4004-8095-F200D5D88312}" type="datetimeFigureOut">
              <a:rPr lang="en-US" smtClean="0"/>
              <a:t>10/5/2023</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CE1EAE2-26ED-43C1-B62E-6F279FE0E992}" type="slidenum">
              <a:rPr lang="en-US" smtClean="0"/>
              <a:t>‹#›</a:t>
            </a:fld>
            <a:endParaRPr lang="en-US" dirty="0"/>
          </a:p>
        </p:txBody>
      </p:sp>
    </p:spTree>
    <p:extLst>
      <p:ext uri="{BB962C8B-B14F-4D97-AF65-F5344CB8AC3E}">
        <p14:creationId xmlns:p14="http://schemas.microsoft.com/office/powerpoint/2010/main" val="193535267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8"/>
        <p:cNvGrpSpPr/>
        <p:nvPr/>
      </p:nvGrpSpPr>
      <p:grpSpPr>
        <a:xfrm>
          <a:off x="0" y="0"/>
          <a:ext cx="0" cy="0"/>
          <a:chOff x="0" y="0"/>
          <a:chExt cx="0" cy="0"/>
        </a:xfrm>
      </p:grpSpPr>
      <p:sp>
        <p:nvSpPr>
          <p:cNvPr id="89" name="Google Shape;89;p1:notes"/>
          <p:cNvSpPr txBox="1">
            <a:spLocks noGrp="1"/>
          </p:cNvSpPr>
          <p:nvPr>
            <p:ph type="body" idx="1"/>
          </p:nvPr>
        </p:nvSpPr>
        <p:spPr>
          <a:xfrm>
            <a:off x="701040" y="4473892"/>
            <a:ext cx="5608320" cy="3660458"/>
          </a:xfrm>
          <a:prstGeom prst="rect">
            <a:avLst/>
          </a:prstGeom>
        </p:spPr>
        <p:txBody>
          <a:bodyPr spcFirstLastPara="1" wrap="square" lIns="93162" tIns="46568" rIns="93162" bIns="46568" anchor="t" anchorCtr="0">
            <a:noAutofit/>
          </a:bodyPr>
          <a:lstStyle/>
          <a:p>
            <a:pPr marL="0" indent="0">
              <a:buFont typeface="Arial" panose="020B0604020202020204" pitchFamily="34" charset="0"/>
              <a:buNone/>
            </a:pPr>
            <a:endParaRPr dirty="0"/>
          </a:p>
        </p:txBody>
      </p:sp>
      <p:sp>
        <p:nvSpPr>
          <p:cNvPr id="90" name="Google Shape;90;p1: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10</a:t>
            </a:fld>
            <a:endParaRPr/>
          </a:p>
        </p:txBody>
      </p:sp>
    </p:spTree>
    <p:extLst>
      <p:ext uri="{BB962C8B-B14F-4D97-AF65-F5344CB8AC3E}">
        <p14:creationId xmlns:p14="http://schemas.microsoft.com/office/powerpoint/2010/main" val="224313080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11</a:t>
            </a:fld>
            <a:endParaRPr/>
          </a:p>
        </p:txBody>
      </p:sp>
    </p:spTree>
    <p:extLst>
      <p:ext uri="{BB962C8B-B14F-4D97-AF65-F5344CB8AC3E}">
        <p14:creationId xmlns:p14="http://schemas.microsoft.com/office/powerpoint/2010/main" val="580442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12</a:t>
            </a:fld>
            <a:endParaRPr/>
          </a:p>
        </p:txBody>
      </p:sp>
    </p:spTree>
    <p:extLst>
      <p:ext uri="{BB962C8B-B14F-4D97-AF65-F5344CB8AC3E}">
        <p14:creationId xmlns:p14="http://schemas.microsoft.com/office/powerpoint/2010/main" val="172990362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13</a:t>
            </a:fld>
            <a:endParaRPr/>
          </a:p>
        </p:txBody>
      </p:sp>
    </p:spTree>
    <p:extLst>
      <p:ext uri="{BB962C8B-B14F-4D97-AF65-F5344CB8AC3E}">
        <p14:creationId xmlns:p14="http://schemas.microsoft.com/office/powerpoint/2010/main" val="10827363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14</a:t>
            </a:fld>
            <a:endParaRPr/>
          </a:p>
        </p:txBody>
      </p:sp>
    </p:spTree>
    <p:extLst>
      <p:ext uri="{BB962C8B-B14F-4D97-AF65-F5344CB8AC3E}">
        <p14:creationId xmlns:p14="http://schemas.microsoft.com/office/powerpoint/2010/main" val="26824294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15</a:t>
            </a:fld>
            <a:endParaRPr/>
          </a:p>
        </p:txBody>
      </p:sp>
    </p:spTree>
    <p:extLst>
      <p:ext uri="{BB962C8B-B14F-4D97-AF65-F5344CB8AC3E}">
        <p14:creationId xmlns:p14="http://schemas.microsoft.com/office/powerpoint/2010/main" val="193589335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ZA" dirty="0"/>
              <a:t>Just to locate our study in the context of the broader sector – i.e. agriculture</a:t>
            </a:r>
          </a:p>
          <a:p>
            <a:pPr marL="171450" indent="-171450">
              <a:buFont typeface="Arial" panose="020B0604020202020204" pitchFamily="34" charset="0"/>
              <a:buChar char="•"/>
            </a:pPr>
            <a:r>
              <a:rPr lang="en-ZA" dirty="0"/>
              <a:t>Along with this, increased food demand…</a:t>
            </a:r>
          </a:p>
          <a:p>
            <a:pPr marL="171450" indent="-171450">
              <a:buFont typeface="Arial" panose="020B0604020202020204" pitchFamily="34" charset="0"/>
              <a:buChar char="•"/>
            </a:pPr>
            <a:r>
              <a:rPr lang="en-ZA" dirty="0"/>
              <a:t>So the ability of smallholder farmers to respond to ……</a:t>
            </a:r>
          </a:p>
        </p:txBody>
      </p:sp>
      <p:sp>
        <p:nvSpPr>
          <p:cNvPr id="4" name="Slide Number Placeholder 3"/>
          <p:cNvSpPr>
            <a:spLocks noGrp="1"/>
          </p:cNvSpPr>
          <p:nvPr>
            <p:ph type="sldNum" sz="quarter" idx="5"/>
          </p:nvPr>
        </p:nvSpPr>
        <p:spPr/>
        <p:txBody>
          <a:bodyPr/>
          <a:lstStyle/>
          <a:p>
            <a:fld id="{FCE1EAE2-26ED-43C1-B62E-6F279FE0E992}" type="slidenum">
              <a:rPr lang="en-US" smtClean="0"/>
              <a:t>2</a:t>
            </a:fld>
            <a:endParaRPr lang="en-US" dirty="0"/>
          </a:p>
        </p:txBody>
      </p:sp>
    </p:spTree>
    <p:extLst>
      <p:ext uri="{BB962C8B-B14F-4D97-AF65-F5344CB8AC3E}">
        <p14:creationId xmlns:p14="http://schemas.microsoft.com/office/powerpoint/2010/main" val="91503476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3</a:t>
            </a:fld>
            <a:endParaRPr/>
          </a:p>
        </p:txBody>
      </p:sp>
    </p:spTree>
    <p:extLst>
      <p:ext uri="{BB962C8B-B14F-4D97-AF65-F5344CB8AC3E}">
        <p14:creationId xmlns:p14="http://schemas.microsoft.com/office/powerpoint/2010/main" val="248025552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4</a:t>
            </a:fld>
            <a:endParaRPr/>
          </a:p>
        </p:txBody>
      </p:sp>
    </p:spTree>
    <p:extLst>
      <p:ext uri="{BB962C8B-B14F-4D97-AF65-F5344CB8AC3E}">
        <p14:creationId xmlns:p14="http://schemas.microsoft.com/office/powerpoint/2010/main" val="416625424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5</a:t>
            </a:fld>
            <a:endParaRPr/>
          </a:p>
        </p:txBody>
      </p:sp>
    </p:spTree>
    <p:extLst>
      <p:ext uri="{BB962C8B-B14F-4D97-AF65-F5344CB8AC3E}">
        <p14:creationId xmlns:p14="http://schemas.microsoft.com/office/powerpoint/2010/main" val="131303573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6</a:t>
            </a:fld>
            <a:endParaRPr/>
          </a:p>
        </p:txBody>
      </p:sp>
    </p:spTree>
    <p:extLst>
      <p:ext uri="{BB962C8B-B14F-4D97-AF65-F5344CB8AC3E}">
        <p14:creationId xmlns:p14="http://schemas.microsoft.com/office/powerpoint/2010/main" val="380713715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7</a:t>
            </a:fld>
            <a:endParaRPr/>
          </a:p>
        </p:txBody>
      </p:sp>
    </p:spTree>
    <p:extLst>
      <p:ext uri="{BB962C8B-B14F-4D97-AF65-F5344CB8AC3E}">
        <p14:creationId xmlns:p14="http://schemas.microsoft.com/office/powerpoint/2010/main" val="45734550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8</a:t>
            </a:fld>
            <a:endParaRPr/>
          </a:p>
        </p:txBody>
      </p:sp>
    </p:spTree>
    <p:extLst>
      <p:ext uri="{BB962C8B-B14F-4D97-AF65-F5344CB8AC3E}">
        <p14:creationId xmlns:p14="http://schemas.microsoft.com/office/powerpoint/2010/main" val="302706364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2:notes"/>
          <p:cNvSpPr>
            <a:spLocks noGrp="1" noRot="1" noChangeAspect="1"/>
          </p:cNvSpPr>
          <p:nvPr>
            <p:ph type="sldImg" idx="2"/>
          </p:nvPr>
        </p:nvSpPr>
        <p:spPr>
          <a:xfrm>
            <a:off x="717550" y="1162050"/>
            <a:ext cx="5575300" cy="31369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2:notes"/>
          <p:cNvSpPr txBox="1">
            <a:spLocks noGrp="1"/>
          </p:cNvSpPr>
          <p:nvPr>
            <p:ph type="body" idx="1"/>
          </p:nvPr>
        </p:nvSpPr>
        <p:spPr>
          <a:xfrm>
            <a:off x="701040" y="4473892"/>
            <a:ext cx="5608320" cy="3660458"/>
          </a:xfrm>
          <a:prstGeom prst="rect">
            <a:avLst/>
          </a:prstGeom>
          <a:noFill/>
          <a:ln>
            <a:noFill/>
          </a:ln>
        </p:spPr>
        <p:txBody>
          <a:bodyPr spcFirstLastPara="1" wrap="square" lIns="93162" tIns="46568" rIns="93162" bIns="46568" anchor="t" anchorCtr="0">
            <a:noAutofit/>
          </a:bodyPr>
          <a:lstStyle/>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So it is in this context, our study sought to understand… </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And to do this, we first had to understand the nature and range of key activities performed by SMEs and women-owned in this value chain</a:t>
            </a:r>
          </a:p>
          <a:p>
            <a:pPr marL="285750" indent="-285750">
              <a:buFont typeface="Arial" panose="020B0604020202020204" pitchFamily="34" charset="0"/>
              <a:buChar char="•"/>
            </a:pPr>
            <a:r>
              <a:rPr lang="en-US" sz="1800" dirty="0">
                <a:solidFill>
                  <a:srgbClr val="151311"/>
                </a:solidFill>
                <a:latin typeface="Calibri" panose="020F0502020204030204" pitchFamily="34" charset="0"/>
                <a:ea typeface="Calibri" panose="020F0502020204030204" pitchFamily="34" charset="0"/>
              </a:rPr>
              <a:t>To assess </a:t>
            </a:r>
            <a:r>
              <a:rPr lang="en-US" sz="1800" dirty="0" err="1">
                <a:solidFill>
                  <a:srgbClr val="151311"/>
                </a:solidFill>
                <a:latin typeface="Calibri" panose="020F0502020204030204" pitchFamily="34" charset="0"/>
                <a:ea typeface="Calibri" panose="020F0502020204030204" pitchFamily="34" charset="0"/>
              </a:rPr>
              <a:t>bte</a:t>
            </a:r>
            <a:r>
              <a:rPr lang="en-US" sz="1800" dirty="0">
                <a:solidFill>
                  <a:srgbClr val="151311"/>
                </a:solidFill>
                <a:latin typeface="Calibri" panose="020F0502020204030204" pitchFamily="34" charset="0"/>
                <a:ea typeface="Calibri" panose="020F0502020204030204" pitchFamily="34" charset="0"/>
              </a:rPr>
              <a:t>, we engaged with different aspects in the value chain from key investments, through to markets and different forms of support; and how these shape outcomes and opportunities for inclusion and building of stronger productive capabilities</a:t>
            </a:r>
          </a:p>
        </p:txBody>
      </p:sp>
      <p:sp>
        <p:nvSpPr>
          <p:cNvPr id="99" name="Google Shape;99;p2:notes"/>
          <p:cNvSpPr txBox="1">
            <a:spLocks noGrp="1"/>
          </p:cNvSpPr>
          <p:nvPr>
            <p:ph type="sldNum" idx="12"/>
          </p:nvPr>
        </p:nvSpPr>
        <p:spPr>
          <a:xfrm>
            <a:off x="3970938" y="8829967"/>
            <a:ext cx="3037840" cy="466433"/>
          </a:xfrm>
          <a:prstGeom prst="rect">
            <a:avLst/>
          </a:prstGeom>
          <a:noFill/>
          <a:ln>
            <a:noFill/>
          </a:ln>
        </p:spPr>
        <p:txBody>
          <a:bodyPr spcFirstLastPara="1" wrap="square" lIns="93162" tIns="46568" rIns="93162" bIns="46568" anchor="b" anchorCtr="0">
            <a:noAutofit/>
          </a:bodyPr>
          <a:lstStyle/>
          <a:p>
            <a:pPr algn="r"/>
            <a:fld id="{00000000-1234-1234-1234-123412341234}" type="slidenum">
              <a:rPr lang="en-US"/>
              <a:pPr algn="r"/>
              <a:t>9</a:t>
            </a:fld>
            <a:endParaRPr/>
          </a:p>
        </p:txBody>
      </p:sp>
    </p:spTree>
    <p:extLst>
      <p:ext uri="{BB962C8B-B14F-4D97-AF65-F5344CB8AC3E}">
        <p14:creationId xmlns:p14="http://schemas.microsoft.com/office/powerpoint/2010/main" val="300489274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4.svg"/><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Ignore this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3776" indent="0" algn="ctr">
              <a:buNone/>
              <a:defRPr>
                <a:solidFill>
                  <a:schemeClr val="tx1">
                    <a:tint val="75000"/>
                  </a:schemeClr>
                </a:solidFill>
              </a:defRPr>
            </a:lvl2pPr>
            <a:lvl3pPr marL="987552" indent="0" algn="ctr">
              <a:buNone/>
              <a:defRPr>
                <a:solidFill>
                  <a:schemeClr val="tx1">
                    <a:tint val="75000"/>
                  </a:schemeClr>
                </a:solidFill>
              </a:defRPr>
            </a:lvl3pPr>
            <a:lvl4pPr marL="1481328" indent="0" algn="ctr">
              <a:buNone/>
              <a:defRPr>
                <a:solidFill>
                  <a:schemeClr val="tx1">
                    <a:tint val="75000"/>
                  </a:schemeClr>
                </a:solidFill>
              </a:defRPr>
            </a:lvl4pPr>
            <a:lvl5pPr marL="1975104" indent="0" algn="ctr">
              <a:buNone/>
              <a:defRPr>
                <a:solidFill>
                  <a:schemeClr val="tx1">
                    <a:tint val="75000"/>
                  </a:schemeClr>
                </a:solidFill>
              </a:defRPr>
            </a:lvl5pPr>
            <a:lvl6pPr marL="2468880" indent="0" algn="ctr">
              <a:buNone/>
              <a:defRPr>
                <a:solidFill>
                  <a:schemeClr val="tx1">
                    <a:tint val="75000"/>
                  </a:schemeClr>
                </a:solidFill>
              </a:defRPr>
            </a:lvl6pPr>
            <a:lvl7pPr marL="2962656" indent="0" algn="ctr">
              <a:buNone/>
              <a:defRPr>
                <a:solidFill>
                  <a:schemeClr val="tx1">
                    <a:tint val="75000"/>
                  </a:schemeClr>
                </a:solidFill>
              </a:defRPr>
            </a:lvl7pPr>
            <a:lvl8pPr marL="3456432" indent="0" algn="ctr">
              <a:buNone/>
              <a:defRPr>
                <a:solidFill>
                  <a:schemeClr val="tx1">
                    <a:tint val="75000"/>
                  </a:schemeClr>
                </a:solidFill>
              </a:defRPr>
            </a:lvl8pPr>
            <a:lvl9pPr marL="3950208"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Title 1">
            <a:extLst>
              <a:ext uri="{FF2B5EF4-FFF2-40B4-BE49-F238E27FC236}">
                <a16:creationId xmlns:a16="http://schemas.microsoft.com/office/drawing/2014/main" id="{9282C3E1-B261-4DBF-9F46-562355C0EF1E}"/>
              </a:ext>
            </a:extLst>
          </p:cNvPr>
          <p:cNvSpPr txBox="1">
            <a:spLocks/>
          </p:cNvSpPr>
          <p:nvPr userDrawn="1"/>
        </p:nvSpPr>
        <p:spPr>
          <a:xfrm>
            <a:off x="0" y="0"/>
            <a:ext cx="12207939" cy="981012"/>
          </a:xfrm>
          <a:prstGeom prst="rect">
            <a:avLst/>
          </a:prstGeom>
          <a:gradFill>
            <a:gsLst>
              <a:gs pos="0">
                <a:srgbClr val="005D28">
                  <a:alpha val="88000"/>
                </a:srgbClr>
              </a:gs>
              <a:gs pos="38000">
                <a:srgbClr val="005D28">
                  <a:alpha val="92000"/>
                </a:srgbClr>
              </a:gs>
              <a:gs pos="92000">
                <a:srgbClr val="68A448"/>
              </a:gs>
            </a:gsLst>
            <a:lin ang="10800000" scaled="0"/>
          </a:gra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lvl1pPr algn="ctr" defTabSz="493776" rtl="0" eaLnBrk="1" latinLnBrk="0" hangingPunct="1">
              <a:spcBef>
                <a:spcPct val="0"/>
              </a:spcBef>
              <a:buNone/>
              <a:defRPr lang="en-ZA" sz="3600" b="1"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199358938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NSDF Title Only_ No footer">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Rectangle 5"/>
          <p:cNvSpPr/>
          <p:nvPr userDrawn="1"/>
        </p:nvSpPr>
        <p:spPr>
          <a:xfrm>
            <a:off x="0" y="6112937"/>
            <a:ext cx="12192000" cy="8744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Tree>
    <p:extLst>
      <p:ext uri="{BB962C8B-B14F-4D97-AF65-F5344CB8AC3E}">
        <p14:creationId xmlns:p14="http://schemas.microsoft.com/office/powerpoint/2010/main" val="27645136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6"/>
            <a:ext cx="28448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4" name="Slide Number Placeholder 3"/>
          <p:cNvSpPr>
            <a:spLocks noGrp="1"/>
          </p:cNvSpPr>
          <p:nvPr>
            <p:ph type="sldNum" sz="quarter" idx="12"/>
          </p:nvPr>
        </p:nvSpPr>
        <p:spPr>
          <a:xfrm>
            <a:off x="8737600" y="6356356"/>
            <a:ext cx="2844800" cy="365125"/>
          </a:xfrm>
          <a:prstGeom prst="rect">
            <a:avLst/>
          </a:prstGeom>
        </p:spPr>
        <p:txBody>
          <a:bodyPr/>
          <a:lstStyle/>
          <a:p>
            <a:endParaRPr lang="en-ZA" dirty="0"/>
          </a:p>
        </p:txBody>
      </p:sp>
      <p:sp>
        <p:nvSpPr>
          <p:cNvPr id="5" name="Title 1">
            <a:extLst>
              <a:ext uri="{FF2B5EF4-FFF2-40B4-BE49-F238E27FC236}">
                <a16:creationId xmlns:a16="http://schemas.microsoft.com/office/drawing/2014/main" id="{5718CFA8-5B01-492F-9E46-88A3A044516B}"/>
              </a:ext>
            </a:extLst>
          </p:cNvPr>
          <p:cNvSpPr>
            <a:spLocks noGrp="1"/>
          </p:cNvSpPr>
          <p:nvPr>
            <p:ph type="title"/>
          </p:nvPr>
        </p:nvSpPr>
        <p:spPr>
          <a:xfrm>
            <a:off x="1" y="274638"/>
            <a:ext cx="12207939" cy="981012"/>
          </a:xfrm>
          <a:prstGeom prst="rect">
            <a:avLst/>
          </a:prstGeom>
        </p:spPr>
        <p:txBody>
          <a:bodyPr/>
          <a:lstStyle/>
          <a:p>
            <a:endParaRPr lang="en-ZA" dirty="0"/>
          </a:p>
        </p:txBody>
      </p:sp>
    </p:spTree>
    <p:extLst>
      <p:ext uri="{BB962C8B-B14F-4D97-AF65-F5344CB8AC3E}">
        <p14:creationId xmlns:p14="http://schemas.microsoft.com/office/powerpoint/2010/main" val="2405056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Ignore">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4"/>
            <a:ext cx="4011084" cy="1162051"/>
          </a:xfrm>
          <a:prstGeom prst="rect">
            <a:avLst/>
          </a:prstGeom>
        </p:spPr>
        <p:txBody>
          <a:bodyPr anchor="b"/>
          <a:lstStyle>
            <a:lvl1pPr algn="l">
              <a:defRPr sz="2160" b="1"/>
            </a:lvl1pPr>
          </a:lstStyle>
          <a:p>
            <a:r>
              <a:rPr lang="en-US"/>
              <a:t>Click to edit Master title style</a:t>
            </a:r>
            <a:endParaRPr lang="en-ZA"/>
          </a:p>
        </p:txBody>
      </p:sp>
      <p:sp>
        <p:nvSpPr>
          <p:cNvPr id="3" name="Content Placeholder 2"/>
          <p:cNvSpPr>
            <a:spLocks noGrp="1"/>
          </p:cNvSpPr>
          <p:nvPr>
            <p:ph idx="1"/>
          </p:nvPr>
        </p:nvSpPr>
        <p:spPr>
          <a:xfrm>
            <a:off x="4766733" y="273055"/>
            <a:ext cx="6815667" cy="5853113"/>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84483528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Ignore 1">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10972796" cy="473972"/>
          </a:xfrm>
          <a:prstGeom prst="rect">
            <a:avLst/>
          </a:prstGeom>
        </p:spPr>
        <p:txBody>
          <a:bodyPr anchor="b"/>
          <a:lstStyle>
            <a:lvl1pPr algn="ctr">
              <a:defRPr sz="2160" b="1"/>
            </a:lvl1pPr>
          </a:lstStyle>
          <a:p>
            <a:r>
              <a:rPr lang="en-US" dirty="0"/>
              <a:t>Click to edit Master title style</a:t>
            </a:r>
            <a:endParaRPr lang="en-ZA" dirty="0"/>
          </a:p>
        </p:txBody>
      </p:sp>
      <p:sp>
        <p:nvSpPr>
          <p:cNvPr id="3" name="Content Placeholder 2"/>
          <p:cNvSpPr>
            <a:spLocks noGrp="1"/>
          </p:cNvSpPr>
          <p:nvPr>
            <p:ph idx="1"/>
          </p:nvPr>
        </p:nvSpPr>
        <p:spPr>
          <a:xfrm>
            <a:off x="5882771" y="970847"/>
            <a:ext cx="5720196" cy="5155318"/>
          </a:xfrm>
        </p:spPr>
        <p:txBody>
          <a:bodyPr>
            <a:normAutofit/>
          </a:bodyPr>
          <a:lstStyle>
            <a:lvl1pPr>
              <a:defRPr sz="1296"/>
            </a:lvl1pPr>
            <a:lvl2pPr>
              <a:defRPr sz="1188"/>
            </a:lvl2pPr>
            <a:lvl3pPr>
              <a:defRPr sz="1134"/>
            </a:lvl3pPr>
            <a:lvl4pPr>
              <a:defRPr sz="1080"/>
            </a:lvl4pPr>
            <a:lvl5pPr>
              <a:defRPr sz="108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05" y="970846"/>
            <a:ext cx="5009755" cy="5155320"/>
          </a:xfrm>
        </p:spPr>
        <p:txBody>
          <a:bodyPr>
            <a:normAutofit/>
          </a:bodyPr>
          <a:lstStyle>
            <a:lvl1pPr marL="0" indent="0">
              <a:buNone/>
              <a:defRPr sz="1296"/>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dirty="0"/>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30356145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Ignore 2">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16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185097205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Ignore 3">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415913211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Ignore 4">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19063032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dirty="0"/>
              <a:t>Click icon to add picture</a:t>
            </a:r>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6" y="408327"/>
            <a:ext cx="5276607"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FFC000"/>
                </a:gs>
                <a:gs pos="50000">
                  <a:srgbClr val="E9A93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6" y="1501775"/>
            <a:ext cx="4351911" cy="2384466"/>
          </a:xfrm>
          <a:prstGeom prst="rect">
            <a:avLst/>
          </a:prstGeom>
        </p:spPr>
        <p:txBody>
          <a:bodyPr>
            <a:normAutofit/>
          </a:bodyPr>
          <a:lstStyle>
            <a:lvl1pPr algn="ctr">
              <a:defRPr sz="3300" b="1" spc="225">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203" y="3886244"/>
            <a:ext cx="4351911" cy="296437"/>
          </a:xfrm>
        </p:spPr>
        <p:txBody>
          <a:bodyPr lIns="0" rIns="0">
            <a:noAutofit/>
          </a:bodyPr>
          <a:lstStyle>
            <a:lvl1pPr marL="0" indent="0" algn="ctr">
              <a:buNone/>
              <a:defRPr sz="1500" spc="450">
                <a:solidFill>
                  <a:srgbClr val="2F3342"/>
                </a:solidFill>
                <a:latin typeface="+mj-lt"/>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252295725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F6D0-7C8E-4644-A942-8B909D5D20D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F9A3A1D-3F73-48BB-AD33-93DE48AB9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1F35DC7-F75F-43AA-BFD4-7C3F98D6E7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A0A1F63-739E-41F3-BF86-55EA443B30E3}"/>
              </a:ext>
            </a:extLst>
          </p:cNvPr>
          <p:cNvSpPr>
            <a:spLocks noGrp="1"/>
          </p:cNvSpPr>
          <p:nvPr>
            <p:ph type="dt" sz="half" idx="10"/>
          </p:nvPr>
        </p:nvSpPr>
        <p:spPr/>
        <p:txBody>
          <a:bodyPr/>
          <a:lstStyle/>
          <a:p>
            <a:fld id="{F1E9025C-32DB-4739-A5F2-681FCACFD8B2}" type="datetimeFigureOut">
              <a:rPr lang="en-ZA" smtClean="0"/>
              <a:t>2023/10/05</a:t>
            </a:fld>
            <a:endParaRPr lang="en-ZA"/>
          </a:p>
        </p:txBody>
      </p:sp>
      <p:sp>
        <p:nvSpPr>
          <p:cNvPr id="6" name="Footer Placeholder 5">
            <a:extLst>
              <a:ext uri="{FF2B5EF4-FFF2-40B4-BE49-F238E27FC236}">
                <a16:creationId xmlns:a16="http://schemas.microsoft.com/office/drawing/2014/main" id="{BDD72826-2990-455B-89A8-B4BC43AF94E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6E003C8-75C2-424E-8057-55482C2E7F50}"/>
              </a:ext>
            </a:extLst>
          </p:cNvPr>
          <p:cNvSpPr>
            <a:spLocks noGrp="1"/>
          </p:cNvSpPr>
          <p:nvPr>
            <p:ph type="sldNum" sz="quarter" idx="12"/>
          </p:nvPr>
        </p:nvSpPr>
        <p:spPr/>
        <p:txBody>
          <a:bodyPr/>
          <a:lstStyle/>
          <a:p>
            <a:fld id="{4E2F14CD-F00A-4CDB-A759-6965B4D1DD56}" type="slidenum">
              <a:rPr lang="en-ZA" smtClean="0"/>
              <a:t>‹#›</a:t>
            </a:fld>
            <a:endParaRPr lang="en-ZA"/>
          </a:p>
        </p:txBody>
      </p:sp>
    </p:spTree>
    <p:extLst>
      <p:ext uri="{BB962C8B-B14F-4D97-AF65-F5344CB8AC3E}">
        <p14:creationId xmlns:p14="http://schemas.microsoft.com/office/powerpoint/2010/main" val="2782382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 preserve="1">
  <p:cSld name="Ignore this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3776" indent="0" algn="ctr">
              <a:buNone/>
              <a:defRPr>
                <a:solidFill>
                  <a:schemeClr val="tx1">
                    <a:tint val="75000"/>
                  </a:schemeClr>
                </a:solidFill>
              </a:defRPr>
            </a:lvl2pPr>
            <a:lvl3pPr marL="987552" indent="0" algn="ctr">
              <a:buNone/>
              <a:defRPr>
                <a:solidFill>
                  <a:schemeClr val="tx1">
                    <a:tint val="75000"/>
                  </a:schemeClr>
                </a:solidFill>
              </a:defRPr>
            </a:lvl3pPr>
            <a:lvl4pPr marL="1481328" indent="0" algn="ctr">
              <a:buNone/>
              <a:defRPr>
                <a:solidFill>
                  <a:schemeClr val="tx1">
                    <a:tint val="75000"/>
                  </a:schemeClr>
                </a:solidFill>
              </a:defRPr>
            </a:lvl4pPr>
            <a:lvl5pPr marL="1975104" indent="0" algn="ctr">
              <a:buNone/>
              <a:defRPr>
                <a:solidFill>
                  <a:schemeClr val="tx1">
                    <a:tint val="75000"/>
                  </a:schemeClr>
                </a:solidFill>
              </a:defRPr>
            </a:lvl5pPr>
            <a:lvl6pPr marL="2468880" indent="0" algn="ctr">
              <a:buNone/>
              <a:defRPr>
                <a:solidFill>
                  <a:schemeClr val="tx1">
                    <a:tint val="75000"/>
                  </a:schemeClr>
                </a:solidFill>
              </a:defRPr>
            </a:lvl6pPr>
            <a:lvl7pPr marL="2962656" indent="0" algn="ctr">
              <a:buNone/>
              <a:defRPr>
                <a:solidFill>
                  <a:schemeClr val="tx1">
                    <a:tint val="75000"/>
                  </a:schemeClr>
                </a:solidFill>
              </a:defRPr>
            </a:lvl7pPr>
            <a:lvl8pPr marL="3456432" indent="0" algn="ctr">
              <a:buNone/>
              <a:defRPr>
                <a:solidFill>
                  <a:schemeClr val="tx1">
                    <a:tint val="75000"/>
                  </a:schemeClr>
                </a:solidFill>
              </a:defRPr>
            </a:lvl8pPr>
            <a:lvl9pPr marL="3950208"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pic>
        <p:nvPicPr>
          <p:cNvPr id="6" name="Picture 1" descr="Image result for Department of rural development and land reform logo"/>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60081" y="5923966"/>
            <a:ext cx="2504177" cy="9340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itle 1">
            <a:extLst>
              <a:ext uri="{FF2B5EF4-FFF2-40B4-BE49-F238E27FC236}">
                <a16:creationId xmlns:a16="http://schemas.microsoft.com/office/drawing/2014/main" id="{9282C3E1-B261-4DBF-9F46-562355C0EF1E}"/>
              </a:ext>
            </a:extLst>
          </p:cNvPr>
          <p:cNvSpPr txBox="1">
            <a:spLocks/>
          </p:cNvSpPr>
          <p:nvPr userDrawn="1"/>
        </p:nvSpPr>
        <p:spPr>
          <a:xfrm>
            <a:off x="1" y="274638"/>
            <a:ext cx="12207939" cy="981012"/>
          </a:xfrm>
          <a:prstGeom prst="rect">
            <a:avLst/>
          </a:prstGeom>
          <a:gradFill>
            <a:gsLst>
              <a:gs pos="0">
                <a:srgbClr val="005D28">
                  <a:alpha val="88000"/>
                </a:srgbClr>
              </a:gs>
              <a:gs pos="38000">
                <a:srgbClr val="005D28">
                  <a:alpha val="92000"/>
                </a:srgbClr>
              </a:gs>
              <a:gs pos="92000">
                <a:srgbClr val="68A448"/>
              </a:gs>
            </a:gsLst>
            <a:lin ang="10800000" scaled="0"/>
          </a:gra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lvl1pPr algn="ctr" defTabSz="493776" rtl="0" eaLnBrk="1" latinLnBrk="0" hangingPunct="1">
              <a:spcBef>
                <a:spcPct val="0"/>
              </a:spcBef>
              <a:buNone/>
              <a:defRPr lang="en-ZA" sz="3600" b="1"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en-US" dirty="0"/>
              <a:t>Click to edit Master title style</a:t>
            </a:r>
          </a:p>
        </p:txBody>
      </p:sp>
    </p:spTree>
    <p:extLst>
      <p:ext uri="{BB962C8B-B14F-4D97-AF65-F5344CB8AC3E}">
        <p14:creationId xmlns:p14="http://schemas.microsoft.com/office/powerpoint/2010/main" val="38415134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Ignore this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32"/>
            <a:ext cx="10363200" cy="1470025"/>
          </a:xfrm>
          <a:prstGeom prst="rect">
            <a:avLst/>
          </a:prstGeom>
        </p:spPr>
        <p:txBody>
          <a:bodyPr/>
          <a:lstStyle/>
          <a:p>
            <a:r>
              <a:rPr lang="en-US"/>
              <a:t>Click to edit Master title style</a:t>
            </a:r>
            <a:endParaRPr lang="en-ZA"/>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93776" indent="0" algn="ctr">
              <a:buNone/>
              <a:defRPr>
                <a:solidFill>
                  <a:schemeClr val="tx1">
                    <a:tint val="75000"/>
                  </a:schemeClr>
                </a:solidFill>
              </a:defRPr>
            </a:lvl2pPr>
            <a:lvl3pPr marL="987552" indent="0" algn="ctr">
              <a:buNone/>
              <a:defRPr>
                <a:solidFill>
                  <a:schemeClr val="tx1">
                    <a:tint val="75000"/>
                  </a:schemeClr>
                </a:solidFill>
              </a:defRPr>
            </a:lvl3pPr>
            <a:lvl4pPr marL="1481328" indent="0" algn="ctr">
              <a:buNone/>
              <a:defRPr>
                <a:solidFill>
                  <a:schemeClr val="tx1">
                    <a:tint val="75000"/>
                  </a:schemeClr>
                </a:solidFill>
              </a:defRPr>
            </a:lvl4pPr>
            <a:lvl5pPr marL="1975104" indent="0" algn="ctr">
              <a:buNone/>
              <a:defRPr>
                <a:solidFill>
                  <a:schemeClr val="tx1">
                    <a:tint val="75000"/>
                  </a:schemeClr>
                </a:solidFill>
              </a:defRPr>
            </a:lvl5pPr>
            <a:lvl6pPr marL="2468880" indent="0" algn="ctr">
              <a:buNone/>
              <a:defRPr>
                <a:solidFill>
                  <a:schemeClr val="tx1">
                    <a:tint val="75000"/>
                  </a:schemeClr>
                </a:solidFill>
              </a:defRPr>
            </a:lvl6pPr>
            <a:lvl7pPr marL="2962656" indent="0" algn="ctr">
              <a:buNone/>
              <a:defRPr>
                <a:solidFill>
                  <a:schemeClr val="tx1">
                    <a:tint val="75000"/>
                  </a:schemeClr>
                </a:solidFill>
              </a:defRPr>
            </a:lvl7pPr>
            <a:lvl8pPr marL="3456432" indent="0" algn="ctr">
              <a:buNone/>
              <a:defRPr>
                <a:solidFill>
                  <a:schemeClr val="tx1">
                    <a:tint val="75000"/>
                  </a:schemeClr>
                </a:solidFill>
              </a:defRPr>
            </a:lvl8pPr>
            <a:lvl9pPr marL="3950208" indent="0" algn="ctr">
              <a:buNone/>
              <a:defRPr>
                <a:solidFill>
                  <a:schemeClr val="tx1">
                    <a:tint val="75000"/>
                  </a:schemeClr>
                </a:solidFill>
              </a:defRPr>
            </a:lvl9pPr>
          </a:lstStyle>
          <a:p>
            <a:r>
              <a:rPr lang="en-US"/>
              <a:t>Click to edit Master subtitle style</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Title 1">
            <a:extLst>
              <a:ext uri="{FF2B5EF4-FFF2-40B4-BE49-F238E27FC236}">
                <a16:creationId xmlns:a16="http://schemas.microsoft.com/office/drawing/2014/main" id="{9282C3E1-B261-4DBF-9F46-562355C0EF1E}"/>
              </a:ext>
            </a:extLst>
          </p:cNvPr>
          <p:cNvSpPr txBox="1">
            <a:spLocks/>
          </p:cNvSpPr>
          <p:nvPr userDrawn="1"/>
        </p:nvSpPr>
        <p:spPr>
          <a:xfrm>
            <a:off x="0" y="0"/>
            <a:ext cx="12207939" cy="981012"/>
          </a:xfrm>
          <a:prstGeom prst="rect">
            <a:avLst/>
          </a:prstGeom>
          <a:gradFill>
            <a:gsLst>
              <a:gs pos="0">
                <a:srgbClr val="005D28">
                  <a:alpha val="88000"/>
                </a:srgbClr>
              </a:gs>
              <a:gs pos="38000">
                <a:srgbClr val="005D28">
                  <a:alpha val="92000"/>
                </a:srgbClr>
              </a:gs>
              <a:gs pos="92000">
                <a:srgbClr val="68A448"/>
              </a:gs>
            </a:gsLst>
            <a:lin ang="10800000" scaled="0"/>
          </a:gra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lvl1pPr algn="ctr" defTabSz="493776" rtl="0" eaLnBrk="1" latinLnBrk="0" hangingPunct="1">
              <a:spcBef>
                <a:spcPct val="0"/>
              </a:spcBef>
              <a:buNone/>
              <a:defRPr lang="en-ZA" sz="3600" b="1"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
        <p:nvSpPr>
          <p:cNvPr id="8" name="Rectangle 7">
            <a:extLst>
              <a:ext uri="{FF2B5EF4-FFF2-40B4-BE49-F238E27FC236}">
                <a16:creationId xmlns:a16="http://schemas.microsoft.com/office/drawing/2014/main" id="{1BCDBE43-E6D4-41C5-B228-18A376E2AADD}"/>
              </a:ext>
            </a:extLst>
          </p:cNvPr>
          <p:cNvSpPr/>
          <p:nvPr userDrawn="1"/>
        </p:nvSpPr>
        <p:spPr>
          <a:xfrm>
            <a:off x="0" y="6112937"/>
            <a:ext cx="12192000" cy="874459"/>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Tree>
    <p:extLst>
      <p:ext uri="{BB962C8B-B14F-4D97-AF65-F5344CB8AC3E}">
        <p14:creationId xmlns:p14="http://schemas.microsoft.com/office/powerpoint/2010/main" val="334589744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NSDF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207939" cy="981012"/>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10458450" y="6356356"/>
            <a:ext cx="549274" cy="365125"/>
          </a:xfrm>
          <a:prstGeom prst="roundRect">
            <a:avLst/>
          </a:prstGeom>
          <a:gradFill flip="none" rotWithShape="1">
            <a:gsLst>
              <a:gs pos="22000">
                <a:srgbClr val="68A448"/>
              </a:gs>
              <a:gs pos="58000">
                <a:srgbClr val="33803E"/>
              </a:gs>
              <a:gs pos="100000">
                <a:srgbClr val="1D7041"/>
              </a:gs>
            </a:gsLst>
            <a:lin ang="2700000" scaled="1"/>
            <a:tileRect/>
          </a:gradFill>
        </p:spPr>
        <p:txBody>
          <a:bodyPr/>
          <a:lstStyle>
            <a:lvl1pPr algn="ctr">
              <a:defRPr>
                <a:solidFill>
                  <a:schemeClr val="bg1"/>
                </a:solidFill>
              </a:defRPr>
            </a:lvl1pPr>
          </a:lstStyle>
          <a:p>
            <a:endParaRPr lang="en-ZA" dirty="0"/>
          </a:p>
        </p:txBody>
      </p:sp>
      <p:sp>
        <p:nvSpPr>
          <p:cNvPr id="6" name="Title 1">
            <a:extLst>
              <a:ext uri="{FF2B5EF4-FFF2-40B4-BE49-F238E27FC236}">
                <a16:creationId xmlns:a16="http://schemas.microsoft.com/office/drawing/2014/main" id="{14650818-C30F-4717-A384-B63233828A7C}"/>
              </a:ext>
            </a:extLst>
          </p:cNvPr>
          <p:cNvSpPr txBox="1">
            <a:spLocks/>
          </p:cNvSpPr>
          <p:nvPr userDrawn="1"/>
        </p:nvSpPr>
        <p:spPr>
          <a:xfrm>
            <a:off x="-15940" y="0"/>
            <a:ext cx="12207939" cy="981012"/>
          </a:xfrm>
          <a:prstGeom prst="rect">
            <a:avLst/>
          </a:prstGeom>
          <a:gradFill>
            <a:gsLst>
              <a:gs pos="0">
                <a:srgbClr val="005D28">
                  <a:alpha val="88000"/>
                </a:srgbClr>
              </a:gs>
              <a:gs pos="38000">
                <a:srgbClr val="005D28">
                  <a:alpha val="92000"/>
                </a:srgbClr>
              </a:gs>
              <a:gs pos="92000">
                <a:srgbClr val="68A448"/>
              </a:gs>
            </a:gsLst>
            <a:lin ang="10800000" scaled="0"/>
          </a:gra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lvl1pPr algn="ctr" defTabSz="493776" rtl="0" eaLnBrk="1" latinLnBrk="0" hangingPunct="1">
              <a:spcBef>
                <a:spcPct val="0"/>
              </a:spcBef>
              <a:buNone/>
              <a:defRPr lang="en-ZA" sz="3600" b="1"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63499437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secHead" preserve="1">
  <p:cSld name="NSDF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5D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
        <p:nvSpPr>
          <p:cNvPr id="2" name="Title 1"/>
          <p:cNvSpPr>
            <a:spLocks noGrp="1"/>
          </p:cNvSpPr>
          <p:nvPr>
            <p:ph type="title"/>
          </p:nvPr>
        </p:nvSpPr>
        <p:spPr>
          <a:xfrm>
            <a:off x="963084" y="4406903"/>
            <a:ext cx="10363200" cy="1362076"/>
          </a:xfrm>
          <a:prstGeom prst="rect">
            <a:avLst/>
          </a:prstGeo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291504158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secHead" preserve="1">
  <p:cSld name="1_NSDF Sub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rgbClr val="53ACD5">
                  <a:tint val="66000"/>
                  <a:satMod val="160000"/>
                </a:srgbClr>
              </a:gs>
              <a:gs pos="50000">
                <a:srgbClr val="53ACD5">
                  <a:tint val="44500"/>
                  <a:satMod val="160000"/>
                </a:srgbClr>
              </a:gs>
              <a:gs pos="100000">
                <a:srgbClr val="53ACD5">
                  <a:tint val="23500"/>
                  <a:satMod val="16000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
        <p:nvSpPr>
          <p:cNvPr id="2" name="Title 1"/>
          <p:cNvSpPr>
            <a:spLocks noGrp="1"/>
          </p:cNvSpPr>
          <p:nvPr>
            <p:ph type="title"/>
          </p:nvPr>
        </p:nvSpPr>
        <p:spPr>
          <a:xfrm>
            <a:off x="963084" y="4406903"/>
            <a:ext cx="10363200" cy="1362076"/>
          </a:xfrm>
          <a:prstGeom prst="rect">
            <a:avLst/>
          </a:prstGeo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190967725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NSDF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609600" y="948268"/>
            <a:ext cx="5384800" cy="5177898"/>
          </a:xfrm>
        </p:spPr>
        <p:txBody>
          <a:bodyPr>
            <a:normAutofit/>
          </a:bodyPr>
          <a:lstStyle>
            <a:lvl1pPr>
              <a:defRPr sz="1296"/>
            </a:lvl1pPr>
            <a:lvl2pPr>
              <a:defRPr sz="1134"/>
            </a:lvl2pPr>
            <a:lvl3pPr>
              <a:defRPr sz="1080"/>
            </a:lvl3pPr>
            <a:lvl4pPr>
              <a:defRPr sz="972"/>
            </a:lvl4pPr>
            <a:lvl5pPr>
              <a:defRPr sz="972"/>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948268"/>
            <a:ext cx="5384800" cy="5177898"/>
          </a:xfrm>
        </p:spPr>
        <p:txBody>
          <a:bodyPr>
            <a:normAutofit/>
          </a:bodyPr>
          <a:lstStyle>
            <a:lvl1pPr>
              <a:defRPr sz="1296"/>
            </a:lvl1pPr>
            <a:lvl2pPr>
              <a:defRPr sz="1188"/>
            </a:lvl2pPr>
            <a:lvl3pPr>
              <a:defRPr sz="1134"/>
            </a:lvl3pPr>
            <a:lvl4pPr>
              <a:defRPr sz="1080"/>
            </a:lvl4pPr>
            <a:lvl5pPr>
              <a:defRPr sz="1080"/>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2" name="Date Placeholder 11"/>
          <p:cNvSpPr>
            <a:spLocks noGrp="1"/>
          </p:cNvSpPr>
          <p:nvPr>
            <p:ph type="dt" sz="half" idx="10"/>
          </p:nvPr>
        </p:nvSpPr>
        <p:spPr>
          <a:xfrm>
            <a:off x="609600" y="6356356"/>
            <a:ext cx="2844800" cy="365125"/>
          </a:xfrm>
          <a:prstGeom prst="rect">
            <a:avLst/>
          </a:prstGeom>
        </p:spPr>
        <p:txBody>
          <a:bodyPr/>
          <a:lstStyle/>
          <a:p>
            <a:endParaRPr lang="en-ZA" dirty="0"/>
          </a:p>
        </p:txBody>
      </p:sp>
      <p:sp>
        <p:nvSpPr>
          <p:cNvPr id="13" name="Footer Placeholder 12"/>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14" name="Slide Number Placeholder 13"/>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pPr/>
              <a:t>‹#›</a:t>
            </a:fld>
            <a:endParaRPr lang="en-ZA" dirty="0"/>
          </a:p>
        </p:txBody>
      </p:sp>
    </p:spTree>
    <p:extLst>
      <p:ext uri="{BB962C8B-B14F-4D97-AF65-F5344CB8AC3E}">
        <p14:creationId xmlns:p14="http://schemas.microsoft.com/office/powerpoint/2010/main" val="3970529468"/>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TxTwoObj" preserve="1">
  <p:cSld name="NSDF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a:prstGeom prst="rect">
            <a:avLst/>
          </a:prstGeo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5386917"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5386917"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78" y="936828"/>
            <a:ext cx="5389033"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6193378" y="1444979"/>
            <a:ext cx="5389033"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283782796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NSDF 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a:prstGeom prst="rect">
            <a:avLst/>
          </a:prstGeo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3556000"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3556000"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4307842" y="936828"/>
            <a:ext cx="7274569"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4307842" y="1444979"/>
            <a:ext cx="7274569"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0403876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NSDF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dirty="0"/>
          </a:p>
        </p:txBody>
      </p:sp>
    </p:spTree>
    <p:extLst>
      <p:ext uri="{BB962C8B-B14F-4D97-AF65-F5344CB8AC3E}">
        <p14:creationId xmlns:p14="http://schemas.microsoft.com/office/powerpoint/2010/main" val="2594377430"/>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reserve="1">
  <p:cSld name="NSDF Title Only_ No footer">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Rectangle 5"/>
          <p:cNvSpPr/>
          <p:nvPr userDrawn="1"/>
        </p:nvSpPr>
        <p:spPr>
          <a:xfrm>
            <a:off x="0" y="6112937"/>
            <a:ext cx="10573925" cy="745067"/>
          </a:xfrm>
          <a:prstGeom prst="rect">
            <a:avLst/>
          </a:prstGeom>
          <a:solidFill>
            <a:srgbClr val="FFFFFF"/>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Tree>
    <p:extLst>
      <p:ext uri="{BB962C8B-B14F-4D97-AF65-F5344CB8AC3E}">
        <p14:creationId xmlns:p14="http://schemas.microsoft.com/office/powerpoint/2010/main" val="5064065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609600" y="6356356"/>
            <a:ext cx="2844800" cy="365125"/>
          </a:xfrm>
          <a:prstGeom prst="rect">
            <a:avLst/>
          </a:prstGeom>
        </p:spPr>
        <p:txBody>
          <a:bodyPr/>
          <a:lstStyle/>
          <a:p>
            <a:endParaRPr lang="en-ZA" dirty="0"/>
          </a:p>
        </p:txBody>
      </p:sp>
      <p:sp>
        <p:nvSpPr>
          <p:cNvPr id="3" name="Footer Placeholder 2"/>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4" name="Slide Number Placeholder 3"/>
          <p:cNvSpPr>
            <a:spLocks noGrp="1"/>
          </p:cNvSpPr>
          <p:nvPr>
            <p:ph type="sldNum" sz="quarter" idx="12"/>
          </p:nvPr>
        </p:nvSpPr>
        <p:spPr>
          <a:xfrm>
            <a:off x="8737600" y="6356356"/>
            <a:ext cx="2844800" cy="365125"/>
          </a:xfrm>
          <a:prstGeom prst="rect">
            <a:avLst/>
          </a:prstGeom>
        </p:spPr>
        <p:txBody>
          <a:bodyPr/>
          <a:lstStyle/>
          <a:p>
            <a:endParaRPr lang="en-ZA" dirty="0"/>
          </a:p>
        </p:txBody>
      </p:sp>
      <p:sp>
        <p:nvSpPr>
          <p:cNvPr id="5" name="Title 1">
            <a:extLst>
              <a:ext uri="{FF2B5EF4-FFF2-40B4-BE49-F238E27FC236}">
                <a16:creationId xmlns:a16="http://schemas.microsoft.com/office/drawing/2014/main" id="{5718CFA8-5B01-492F-9E46-88A3A044516B}"/>
              </a:ext>
            </a:extLst>
          </p:cNvPr>
          <p:cNvSpPr>
            <a:spLocks noGrp="1"/>
          </p:cNvSpPr>
          <p:nvPr>
            <p:ph type="title"/>
          </p:nvPr>
        </p:nvSpPr>
        <p:spPr>
          <a:xfrm>
            <a:off x="1" y="274638"/>
            <a:ext cx="12207939" cy="981012"/>
          </a:xfrm>
          <a:prstGeom prst="rect">
            <a:avLst/>
          </a:prstGeom>
        </p:spPr>
        <p:txBody>
          <a:bodyPr/>
          <a:lstStyle/>
          <a:p>
            <a:endParaRPr lang="en-ZA" dirty="0"/>
          </a:p>
        </p:txBody>
      </p:sp>
    </p:spTree>
    <p:extLst>
      <p:ext uri="{BB962C8B-B14F-4D97-AF65-F5344CB8AC3E}">
        <p14:creationId xmlns:p14="http://schemas.microsoft.com/office/powerpoint/2010/main" val="3949670078"/>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Tx" preserve="1">
  <p:cSld name="Ignore">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4"/>
            <a:ext cx="4011084" cy="1162051"/>
          </a:xfrm>
          <a:prstGeom prst="rect">
            <a:avLst/>
          </a:prstGeom>
        </p:spPr>
        <p:txBody>
          <a:bodyPr anchor="b"/>
          <a:lstStyle>
            <a:lvl1pPr algn="l">
              <a:defRPr sz="2160" b="1"/>
            </a:lvl1pPr>
          </a:lstStyle>
          <a:p>
            <a:r>
              <a:rPr lang="en-US"/>
              <a:t>Click to edit Master title style</a:t>
            </a:r>
            <a:endParaRPr lang="en-ZA"/>
          </a:p>
        </p:txBody>
      </p:sp>
      <p:sp>
        <p:nvSpPr>
          <p:cNvPr id="3" name="Content Placeholder 2"/>
          <p:cNvSpPr>
            <a:spLocks noGrp="1"/>
          </p:cNvSpPr>
          <p:nvPr>
            <p:ph idx="1"/>
          </p:nvPr>
        </p:nvSpPr>
        <p:spPr>
          <a:xfrm>
            <a:off x="4766733" y="273055"/>
            <a:ext cx="6815667" cy="5853113"/>
          </a:xfrm>
        </p:spPr>
        <p:txBody>
          <a:bodyPr/>
          <a:lstStyle>
            <a:lvl1pPr>
              <a:defRPr sz="3456"/>
            </a:lvl1pPr>
            <a:lvl2pPr>
              <a:defRPr sz="3024"/>
            </a:lvl2pPr>
            <a:lvl3pPr>
              <a:defRPr sz="2592"/>
            </a:lvl3pPr>
            <a:lvl4pPr>
              <a:defRPr sz="2160"/>
            </a:lvl4pPr>
            <a:lvl5pPr>
              <a:defRPr sz="2160"/>
            </a:lvl5pPr>
            <a:lvl6pPr>
              <a:defRPr sz="2160"/>
            </a:lvl6pPr>
            <a:lvl7pPr>
              <a:defRPr sz="2160"/>
            </a:lvl7pPr>
            <a:lvl8pPr>
              <a:defRPr sz="2160"/>
            </a:lvl8pPr>
            <a:lvl9pPr>
              <a:defRPr sz="216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Text Placeholder 3"/>
          <p:cNvSpPr>
            <a:spLocks noGrp="1"/>
          </p:cNvSpPr>
          <p:nvPr>
            <p:ph type="body" sz="half" idx="2"/>
          </p:nvPr>
        </p:nvSpPr>
        <p:spPr>
          <a:xfrm>
            <a:off x="609611" y="1435104"/>
            <a:ext cx="4011084" cy="4691063"/>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311541349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NSDF 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 y="0"/>
            <a:ext cx="12207939" cy="981012"/>
          </a:xfrm>
          <a:prstGeom prst="rect">
            <a:avLst/>
          </a:prstGeom>
        </p:spPr>
        <p:txBody>
          <a:bodyPr/>
          <a:lstStyle/>
          <a:p>
            <a:r>
              <a:rPr lang="en-US"/>
              <a:t>Click to edit Master title style</a:t>
            </a:r>
            <a:endParaRPr lang="en-ZA"/>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10458450" y="6356356"/>
            <a:ext cx="549274" cy="365125"/>
          </a:xfrm>
          <a:prstGeom prst="roundRect">
            <a:avLst/>
          </a:prstGeom>
          <a:gradFill flip="none" rotWithShape="1">
            <a:gsLst>
              <a:gs pos="22000">
                <a:srgbClr val="68A448"/>
              </a:gs>
              <a:gs pos="58000">
                <a:srgbClr val="33803E"/>
              </a:gs>
              <a:gs pos="100000">
                <a:srgbClr val="1D7041"/>
              </a:gs>
            </a:gsLst>
            <a:lin ang="2700000" scaled="1"/>
            <a:tileRect/>
          </a:gradFill>
        </p:spPr>
        <p:txBody>
          <a:bodyPr/>
          <a:lstStyle>
            <a:lvl1pPr algn="ctr">
              <a:defRPr>
                <a:solidFill>
                  <a:schemeClr val="bg1"/>
                </a:solidFill>
              </a:defRPr>
            </a:lvl1pPr>
          </a:lstStyle>
          <a:p>
            <a:endParaRPr lang="en-ZA" dirty="0"/>
          </a:p>
        </p:txBody>
      </p:sp>
      <p:sp>
        <p:nvSpPr>
          <p:cNvPr id="6" name="Title 1">
            <a:extLst>
              <a:ext uri="{FF2B5EF4-FFF2-40B4-BE49-F238E27FC236}">
                <a16:creationId xmlns:a16="http://schemas.microsoft.com/office/drawing/2014/main" id="{14650818-C30F-4717-A384-B63233828A7C}"/>
              </a:ext>
            </a:extLst>
          </p:cNvPr>
          <p:cNvSpPr txBox="1">
            <a:spLocks/>
          </p:cNvSpPr>
          <p:nvPr userDrawn="1"/>
        </p:nvSpPr>
        <p:spPr>
          <a:xfrm>
            <a:off x="-15940" y="0"/>
            <a:ext cx="12207939" cy="981012"/>
          </a:xfrm>
          <a:prstGeom prst="rect">
            <a:avLst/>
          </a:prstGeom>
          <a:gradFill>
            <a:gsLst>
              <a:gs pos="0">
                <a:srgbClr val="005D28">
                  <a:alpha val="88000"/>
                </a:srgbClr>
              </a:gs>
              <a:gs pos="38000">
                <a:srgbClr val="005D28">
                  <a:alpha val="92000"/>
                </a:srgbClr>
              </a:gs>
              <a:gs pos="92000">
                <a:srgbClr val="68A448"/>
              </a:gs>
            </a:gsLst>
            <a:lin ang="10800000" scaled="0"/>
          </a:gradFill>
          <a:ln w="25400" cap="flat" cmpd="sng" algn="ctr">
            <a:noFill/>
            <a:prstDash val="solid"/>
          </a:ln>
          <a:effectLst/>
        </p:spPr>
        <p:txBody>
          <a:bodyPr rot="0" spcFirstLastPara="0" vert="horz" wrap="square" lIns="0" tIns="0" rIns="0" bIns="0" numCol="1" spcCol="0" rtlCol="0" fromWordArt="0" anchor="t" anchorCtr="0" forceAA="0" compatLnSpc="1">
            <a:prstTxWarp prst="textNoShape">
              <a:avLst/>
            </a:prstTxWarp>
            <a:noAutofit/>
          </a:bodyPr>
          <a:lstStyle>
            <a:lvl1pPr algn="ctr" defTabSz="493776" rtl="0" eaLnBrk="1" latinLnBrk="0" hangingPunct="1">
              <a:spcBef>
                <a:spcPct val="0"/>
              </a:spcBef>
              <a:buNone/>
              <a:defRPr lang="en-ZA" sz="3600" b="1" kern="1200" dirty="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endParaRPr lang="en-US" dirty="0"/>
          </a:p>
        </p:txBody>
      </p:sp>
    </p:spTree>
    <p:extLst>
      <p:ext uri="{BB962C8B-B14F-4D97-AF65-F5344CB8AC3E}">
        <p14:creationId xmlns:p14="http://schemas.microsoft.com/office/powerpoint/2010/main" val="374269459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Ignore 1">
    <p:spTree>
      <p:nvGrpSpPr>
        <p:cNvPr id="1" name=""/>
        <p:cNvGrpSpPr/>
        <p:nvPr/>
      </p:nvGrpSpPr>
      <p:grpSpPr>
        <a:xfrm>
          <a:off x="0" y="0"/>
          <a:ext cx="0" cy="0"/>
          <a:chOff x="0" y="0"/>
          <a:chExt cx="0" cy="0"/>
        </a:xfrm>
      </p:grpSpPr>
      <p:sp>
        <p:nvSpPr>
          <p:cNvPr id="2" name="Title 1"/>
          <p:cNvSpPr>
            <a:spLocks noGrp="1"/>
          </p:cNvSpPr>
          <p:nvPr>
            <p:ph type="title"/>
          </p:nvPr>
        </p:nvSpPr>
        <p:spPr>
          <a:xfrm>
            <a:off x="609611" y="273051"/>
            <a:ext cx="10972796" cy="473972"/>
          </a:xfrm>
          <a:prstGeom prst="rect">
            <a:avLst/>
          </a:prstGeom>
        </p:spPr>
        <p:txBody>
          <a:bodyPr anchor="b"/>
          <a:lstStyle>
            <a:lvl1pPr algn="ctr">
              <a:defRPr sz="2160" b="1"/>
            </a:lvl1pPr>
          </a:lstStyle>
          <a:p>
            <a:r>
              <a:rPr lang="en-US" dirty="0"/>
              <a:t>Click to edit Master title style</a:t>
            </a:r>
            <a:endParaRPr lang="en-ZA" dirty="0"/>
          </a:p>
        </p:txBody>
      </p:sp>
      <p:sp>
        <p:nvSpPr>
          <p:cNvPr id="3" name="Content Placeholder 2"/>
          <p:cNvSpPr>
            <a:spLocks noGrp="1"/>
          </p:cNvSpPr>
          <p:nvPr>
            <p:ph idx="1"/>
          </p:nvPr>
        </p:nvSpPr>
        <p:spPr>
          <a:xfrm>
            <a:off x="5882771" y="970847"/>
            <a:ext cx="5720196" cy="5155318"/>
          </a:xfrm>
        </p:spPr>
        <p:txBody>
          <a:bodyPr>
            <a:normAutofit/>
          </a:bodyPr>
          <a:lstStyle>
            <a:lvl1pPr>
              <a:defRPr sz="1296"/>
            </a:lvl1pPr>
            <a:lvl2pPr>
              <a:defRPr sz="1188"/>
            </a:lvl2pPr>
            <a:lvl3pPr>
              <a:defRPr sz="1134"/>
            </a:lvl3pPr>
            <a:lvl4pPr>
              <a:defRPr sz="1080"/>
            </a:lvl4pPr>
            <a:lvl5pPr>
              <a:defRPr sz="1080"/>
            </a:lvl5pPr>
            <a:lvl6pPr>
              <a:defRPr sz="2160"/>
            </a:lvl6pPr>
            <a:lvl7pPr>
              <a:defRPr sz="2160"/>
            </a:lvl7pPr>
            <a:lvl8pPr>
              <a:defRPr sz="2160"/>
            </a:lvl8pPr>
            <a:lvl9pPr>
              <a:defRPr sz="216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Text Placeholder 3"/>
          <p:cNvSpPr>
            <a:spLocks noGrp="1"/>
          </p:cNvSpPr>
          <p:nvPr>
            <p:ph type="body" sz="half" idx="2"/>
          </p:nvPr>
        </p:nvSpPr>
        <p:spPr>
          <a:xfrm>
            <a:off x="609605" y="970846"/>
            <a:ext cx="5009755" cy="5155320"/>
          </a:xfrm>
        </p:spPr>
        <p:txBody>
          <a:bodyPr>
            <a:normAutofit/>
          </a:bodyPr>
          <a:lstStyle>
            <a:lvl1pPr marL="0" indent="0">
              <a:buNone/>
              <a:defRPr sz="1296"/>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dirty="0"/>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1122101716"/>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Ignore 2">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a:prstGeom prst="rect">
            <a:avLst/>
          </a:prstGeom>
        </p:spPr>
        <p:txBody>
          <a:bodyPr anchor="b"/>
          <a:lstStyle>
            <a:lvl1pPr algn="l">
              <a:defRPr sz="2160" b="1"/>
            </a:lvl1pPr>
          </a:lstStyle>
          <a:p>
            <a:r>
              <a:rPr lang="en-US"/>
              <a:t>Click to edit Master title style</a:t>
            </a:r>
            <a:endParaRPr lang="en-ZA"/>
          </a:p>
        </p:txBody>
      </p:sp>
      <p:sp>
        <p:nvSpPr>
          <p:cNvPr id="3" name="Picture Placeholder 2"/>
          <p:cNvSpPr>
            <a:spLocks noGrp="1"/>
          </p:cNvSpPr>
          <p:nvPr>
            <p:ph type="pic" idx="1"/>
          </p:nvPr>
        </p:nvSpPr>
        <p:spPr>
          <a:xfrm>
            <a:off x="2389717" y="612775"/>
            <a:ext cx="7315200" cy="4114800"/>
          </a:xfrm>
        </p:spPr>
        <p:txBody>
          <a:bodyPr/>
          <a:lstStyle>
            <a:lvl1pPr marL="0" indent="0">
              <a:buNone/>
              <a:defRPr sz="3456"/>
            </a:lvl1pPr>
            <a:lvl2pPr marL="493776" indent="0">
              <a:buNone/>
              <a:defRPr sz="3024"/>
            </a:lvl2pPr>
            <a:lvl3pPr marL="987552" indent="0">
              <a:buNone/>
              <a:defRPr sz="2592"/>
            </a:lvl3pPr>
            <a:lvl4pPr marL="1481328" indent="0">
              <a:buNone/>
              <a:defRPr sz="2160"/>
            </a:lvl4pPr>
            <a:lvl5pPr marL="1975104" indent="0">
              <a:buNone/>
              <a:defRPr sz="2160"/>
            </a:lvl5pPr>
            <a:lvl6pPr marL="2468880" indent="0">
              <a:buNone/>
              <a:defRPr sz="2160"/>
            </a:lvl6pPr>
            <a:lvl7pPr marL="2962656" indent="0">
              <a:buNone/>
              <a:defRPr sz="2160"/>
            </a:lvl7pPr>
            <a:lvl8pPr marL="3456432" indent="0">
              <a:buNone/>
              <a:defRPr sz="2160"/>
            </a:lvl8pPr>
            <a:lvl9pPr marL="3950208" indent="0">
              <a:buNone/>
              <a:defRPr sz="2160"/>
            </a:lvl9pPr>
          </a:lstStyle>
          <a:p>
            <a:endParaRPr lang="en-ZA" dirty="0"/>
          </a:p>
        </p:txBody>
      </p:sp>
      <p:sp>
        <p:nvSpPr>
          <p:cNvPr id="4" name="Text Placeholder 3"/>
          <p:cNvSpPr>
            <a:spLocks noGrp="1"/>
          </p:cNvSpPr>
          <p:nvPr>
            <p:ph type="body" sz="half" idx="2"/>
          </p:nvPr>
        </p:nvSpPr>
        <p:spPr>
          <a:xfrm>
            <a:off x="2389717" y="5367338"/>
            <a:ext cx="7315200" cy="804862"/>
          </a:xfrm>
        </p:spPr>
        <p:txBody>
          <a:bodyPr/>
          <a:lstStyle>
            <a:lvl1pPr marL="0" indent="0">
              <a:buNone/>
              <a:defRPr sz="1512"/>
            </a:lvl1pPr>
            <a:lvl2pPr marL="493776" indent="0">
              <a:buNone/>
              <a:defRPr sz="1296"/>
            </a:lvl2pPr>
            <a:lvl3pPr marL="987552" indent="0">
              <a:buNone/>
              <a:defRPr sz="1080"/>
            </a:lvl3pPr>
            <a:lvl4pPr marL="1481328" indent="0">
              <a:buNone/>
              <a:defRPr sz="972"/>
            </a:lvl4pPr>
            <a:lvl5pPr marL="1975104" indent="0">
              <a:buNone/>
              <a:defRPr sz="972"/>
            </a:lvl5pPr>
            <a:lvl6pPr marL="2468880" indent="0">
              <a:buNone/>
              <a:defRPr sz="972"/>
            </a:lvl6pPr>
            <a:lvl7pPr marL="2962656" indent="0">
              <a:buNone/>
              <a:defRPr sz="972"/>
            </a:lvl7pPr>
            <a:lvl8pPr marL="3456432" indent="0">
              <a:buNone/>
              <a:defRPr sz="972"/>
            </a:lvl8pPr>
            <a:lvl9pPr marL="3950208" indent="0">
              <a:buNone/>
              <a:defRPr sz="972"/>
            </a:lvl9pPr>
          </a:lstStyle>
          <a:p>
            <a:pPr lvl="0"/>
            <a:r>
              <a:rPr lang="en-US"/>
              <a:t>Click to edit Master text styles</a:t>
            </a:r>
          </a:p>
        </p:txBody>
      </p:sp>
      <p:sp>
        <p:nvSpPr>
          <p:cNvPr id="5" name="Date Placeholder 4"/>
          <p:cNvSpPr>
            <a:spLocks noGrp="1"/>
          </p:cNvSpPr>
          <p:nvPr>
            <p:ph type="dt" sz="half" idx="10"/>
          </p:nvPr>
        </p:nvSpPr>
        <p:spPr>
          <a:xfrm>
            <a:off x="609600" y="6356356"/>
            <a:ext cx="2844800" cy="365125"/>
          </a:xfrm>
          <a:prstGeom prst="rect">
            <a:avLst/>
          </a:prstGeom>
        </p:spPr>
        <p:txBody>
          <a:bodyPr/>
          <a:lstStyle/>
          <a:p>
            <a:endParaRPr lang="en-ZA" dirty="0"/>
          </a:p>
        </p:txBody>
      </p:sp>
      <p:sp>
        <p:nvSpPr>
          <p:cNvPr id="6" name="Footer Placeholder 5"/>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7" name="Slide Number Placeholder 6"/>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22374114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Ignore 3">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8097914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Ignore 4">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28600"/>
            <a:ext cx="2743200" cy="4876800"/>
          </a:xfrm>
          <a:prstGeom prst="rect">
            <a:avLst/>
          </a:prstGeom>
        </p:spPr>
        <p:txBody>
          <a:bodyPr vert="eaVert"/>
          <a:lstStyle/>
          <a:p>
            <a:r>
              <a:rPr lang="en-US"/>
              <a:t>Click to edit Master title style</a:t>
            </a:r>
            <a:endParaRPr lang="en-ZA"/>
          </a:p>
        </p:txBody>
      </p:sp>
      <p:sp>
        <p:nvSpPr>
          <p:cNvPr id="3" name="Vertical Text Placeholder 2"/>
          <p:cNvSpPr>
            <a:spLocks noGrp="1"/>
          </p:cNvSpPr>
          <p:nvPr>
            <p:ph type="body" orient="vert" idx="1"/>
          </p:nvPr>
        </p:nvSpPr>
        <p:spPr>
          <a:xfrm>
            <a:off x="609600" y="228600"/>
            <a:ext cx="8026400" cy="4876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140573271"/>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sp>
        <p:nvSpPr>
          <p:cNvPr id="10" name="Picture Placeholder 13">
            <a:extLst>
              <a:ext uri="{FF2B5EF4-FFF2-40B4-BE49-F238E27FC236}">
                <a16:creationId xmlns:a16="http://schemas.microsoft.com/office/drawing/2014/main" id="{FE1CFFBA-D756-4740-B375-252727F02D1E}"/>
              </a:ext>
            </a:extLst>
          </p:cNvPr>
          <p:cNvSpPr>
            <a:spLocks noGrp="1"/>
          </p:cNvSpPr>
          <p:nvPr>
            <p:ph type="pic" sz="quarter" idx="15"/>
          </p:nvPr>
        </p:nvSpPr>
        <p:spPr>
          <a:xfrm>
            <a:off x="2264229" y="0"/>
            <a:ext cx="9927771" cy="6858000"/>
          </a:xfrm>
          <a:solidFill>
            <a:schemeClr val="bg1">
              <a:lumMod val="50000"/>
            </a:schemeClr>
          </a:solidFill>
        </p:spPr>
        <p:txBody>
          <a:bodyPr/>
          <a:lstStyle/>
          <a:p>
            <a:r>
              <a:rPr lang="en-US" dirty="0"/>
              <a:t>Click icon to add picture</a:t>
            </a:r>
          </a:p>
        </p:txBody>
      </p:sp>
      <p:grpSp>
        <p:nvGrpSpPr>
          <p:cNvPr id="12" name="Group 11">
            <a:extLst>
              <a:ext uri="{FF2B5EF4-FFF2-40B4-BE49-F238E27FC236}">
                <a16:creationId xmlns:a16="http://schemas.microsoft.com/office/drawing/2014/main" id="{99325050-38BE-4AB2-B450-8DC9C0EDD386}"/>
              </a:ext>
            </a:extLst>
          </p:cNvPr>
          <p:cNvGrpSpPr/>
          <p:nvPr userDrawn="1"/>
        </p:nvGrpSpPr>
        <p:grpSpPr>
          <a:xfrm>
            <a:off x="883526" y="408327"/>
            <a:ext cx="5276607" cy="5768636"/>
            <a:chOff x="883522" y="408327"/>
            <a:chExt cx="5276606" cy="5768636"/>
          </a:xfrm>
        </p:grpSpPr>
        <p:sp>
          <p:nvSpPr>
            <p:cNvPr id="13" name="Rectangle 12">
              <a:extLst>
                <a:ext uri="{FF2B5EF4-FFF2-40B4-BE49-F238E27FC236}">
                  <a16:creationId xmlns:a16="http://schemas.microsoft.com/office/drawing/2014/main" id="{3D68A4CE-A5FD-4656-82E1-43D586CC441E}"/>
                </a:ext>
              </a:extLst>
            </p:cNvPr>
            <p:cNvSpPr/>
            <p:nvPr/>
          </p:nvSpPr>
          <p:spPr>
            <a:xfrm>
              <a:off x="1808217" y="1403690"/>
              <a:ext cx="4351911" cy="4773273"/>
            </a:xfrm>
            <a:prstGeom prst="rect">
              <a:avLst/>
            </a:prstGeom>
            <a:gradFill>
              <a:gsLst>
                <a:gs pos="0">
                  <a:srgbClr val="038B30">
                    <a:alpha val="70000"/>
                  </a:srgbClr>
                </a:gs>
                <a:gs pos="100000">
                  <a:srgbClr val="FFC000"/>
                </a:gs>
                <a:gs pos="50000">
                  <a:srgbClr val="E9A932"/>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pic>
          <p:nvPicPr>
            <p:cNvPr id="15" name="Graphic 14">
              <a:extLst>
                <a:ext uri="{FF2B5EF4-FFF2-40B4-BE49-F238E27FC236}">
                  <a16:creationId xmlns:a16="http://schemas.microsoft.com/office/drawing/2014/main" id="{E66B1E37-8CEC-44ED-A239-C755B72AC616}"/>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1125781" y="1107282"/>
              <a:ext cx="4572000" cy="4572000"/>
            </a:xfrm>
            <a:prstGeom prst="rect">
              <a:avLst/>
            </a:prstGeom>
          </p:spPr>
        </p:pic>
        <p:sp>
          <p:nvSpPr>
            <p:cNvPr id="14" name="Rectangle 13">
              <a:extLst>
                <a:ext uri="{FF2B5EF4-FFF2-40B4-BE49-F238E27FC236}">
                  <a16:creationId xmlns:a16="http://schemas.microsoft.com/office/drawing/2014/main" id="{B7E28405-97F5-4E03-86F1-FAE2FEA6CFF8}"/>
                </a:ext>
              </a:extLst>
            </p:cNvPr>
            <p:cNvSpPr/>
            <p:nvPr/>
          </p:nvSpPr>
          <p:spPr>
            <a:xfrm>
              <a:off x="883522" y="408327"/>
              <a:ext cx="4351911" cy="477327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50" dirty="0"/>
                <a:t>2</a:t>
              </a:r>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endParaRPr lang="en-US" sz="1350" dirty="0"/>
            </a:p>
            <a:p>
              <a:pPr algn="ctr"/>
              <a:r>
                <a:rPr lang="en-US" sz="1350" dirty="0"/>
                <a:t>+</a:t>
              </a:r>
            </a:p>
            <a:p>
              <a:pPr algn="ctr"/>
              <a:endParaRPr lang="en-US" sz="1350" dirty="0"/>
            </a:p>
          </p:txBody>
        </p:sp>
      </p:grpSp>
      <p:sp>
        <p:nvSpPr>
          <p:cNvPr id="16" name="Title 1">
            <a:extLst>
              <a:ext uri="{FF2B5EF4-FFF2-40B4-BE49-F238E27FC236}">
                <a16:creationId xmlns:a16="http://schemas.microsoft.com/office/drawing/2014/main" id="{719FCC9B-E3B8-49CF-BD22-D553FFAAE5D5}"/>
              </a:ext>
            </a:extLst>
          </p:cNvPr>
          <p:cNvSpPr>
            <a:spLocks noGrp="1"/>
          </p:cNvSpPr>
          <p:nvPr>
            <p:ph type="title"/>
          </p:nvPr>
        </p:nvSpPr>
        <p:spPr>
          <a:xfrm>
            <a:off x="838206" y="1501775"/>
            <a:ext cx="4351911" cy="2384466"/>
          </a:xfrm>
          <a:prstGeom prst="rect">
            <a:avLst/>
          </a:prstGeom>
        </p:spPr>
        <p:txBody>
          <a:bodyPr>
            <a:normAutofit/>
          </a:bodyPr>
          <a:lstStyle>
            <a:lvl1pPr algn="ctr">
              <a:defRPr sz="3300" b="1" spc="225">
                <a:solidFill>
                  <a:srgbClr val="2F3342"/>
                </a:solidFill>
                <a:latin typeface="+mj-lt"/>
              </a:defRPr>
            </a:lvl1pPr>
          </a:lstStyle>
          <a:p>
            <a:r>
              <a:rPr lang="en-US"/>
              <a:t>Click to edit Master title style</a:t>
            </a:r>
            <a:endParaRPr lang="en-US" dirty="0"/>
          </a:p>
        </p:txBody>
      </p:sp>
      <p:sp>
        <p:nvSpPr>
          <p:cNvPr id="17" name="Text Placeholder 2">
            <a:extLst>
              <a:ext uri="{FF2B5EF4-FFF2-40B4-BE49-F238E27FC236}">
                <a16:creationId xmlns:a16="http://schemas.microsoft.com/office/drawing/2014/main" id="{4F21EA87-CE67-4A1E-B2E0-513F775C76A7}"/>
              </a:ext>
            </a:extLst>
          </p:cNvPr>
          <p:cNvSpPr>
            <a:spLocks noGrp="1"/>
          </p:cNvSpPr>
          <p:nvPr>
            <p:ph type="body" idx="13" hasCustomPrompt="1"/>
          </p:nvPr>
        </p:nvSpPr>
        <p:spPr>
          <a:xfrm>
            <a:off x="838203" y="3886244"/>
            <a:ext cx="4351911" cy="296437"/>
          </a:xfrm>
        </p:spPr>
        <p:txBody>
          <a:bodyPr lIns="0" rIns="0">
            <a:noAutofit/>
          </a:bodyPr>
          <a:lstStyle>
            <a:lvl1pPr marL="0" indent="0" algn="ctr">
              <a:buNone/>
              <a:defRPr sz="1500" spc="450">
                <a:solidFill>
                  <a:srgbClr val="2F3342"/>
                </a:solidFill>
                <a:latin typeface="+mj-lt"/>
              </a:defRPr>
            </a:lvl1pPr>
            <a:lvl2pPr marL="342884" indent="0">
              <a:buNone/>
              <a:defRPr sz="1500">
                <a:solidFill>
                  <a:schemeClr val="tx1">
                    <a:tint val="75000"/>
                  </a:schemeClr>
                </a:solidFill>
              </a:defRPr>
            </a:lvl2pPr>
            <a:lvl3pPr marL="685766" indent="0">
              <a:buNone/>
              <a:defRPr sz="1350">
                <a:solidFill>
                  <a:schemeClr val="tx1">
                    <a:tint val="75000"/>
                  </a:schemeClr>
                </a:solidFill>
              </a:defRPr>
            </a:lvl3pPr>
            <a:lvl4pPr marL="1028649" indent="0">
              <a:buNone/>
              <a:defRPr sz="1200">
                <a:solidFill>
                  <a:schemeClr val="tx1">
                    <a:tint val="75000"/>
                  </a:schemeClr>
                </a:solidFill>
              </a:defRPr>
            </a:lvl4pPr>
            <a:lvl5pPr marL="1371532" indent="0">
              <a:buNone/>
              <a:defRPr sz="1200">
                <a:solidFill>
                  <a:schemeClr val="tx1">
                    <a:tint val="75000"/>
                  </a:schemeClr>
                </a:solidFill>
              </a:defRPr>
            </a:lvl5pPr>
            <a:lvl6pPr marL="1714415" indent="0">
              <a:buNone/>
              <a:defRPr sz="1200">
                <a:solidFill>
                  <a:schemeClr val="tx1">
                    <a:tint val="75000"/>
                  </a:schemeClr>
                </a:solidFill>
              </a:defRPr>
            </a:lvl6pPr>
            <a:lvl7pPr marL="2057297" indent="0">
              <a:buNone/>
              <a:defRPr sz="1200">
                <a:solidFill>
                  <a:schemeClr val="tx1">
                    <a:tint val="75000"/>
                  </a:schemeClr>
                </a:solidFill>
              </a:defRPr>
            </a:lvl7pPr>
            <a:lvl8pPr marL="2400180" indent="0">
              <a:buNone/>
              <a:defRPr sz="1200">
                <a:solidFill>
                  <a:schemeClr val="tx1">
                    <a:tint val="75000"/>
                  </a:schemeClr>
                </a:solidFill>
              </a:defRPr>
            </a:lvl8pPr>
            <a:lvl9pPr marL="2743064" indent="0">
              <a:buNone/>
              <a:defRPr sz="1200">
                <a:solidFill>
                  <a:schemeClr val="tx1">
                    <a:tint val="75000"/>
                  </a:schemeClr>
                </a:solidFill>
              </a:defRPr>
            </a:lvl9pPr>
          </a:lstStyle>
          <a:p>
            <a:pPr lvl="0"/>
            <a:r>
              <a:rPr lang="en-US" dirty="0"/>
              <a:t>EDIT MASTER STYLES</a:t>
            </a:r>
          </a:p>
        </p:txBody>
      </p:sp>
      <p:sp>
        <p:nvSpPr>
          <p:cNvPr id="3" name="Slide Number Placeholder 2">
            <a:extLst>
              <a:ext uri="{FF2B5EF4-FFF2-40B4-BE49-F238E27FC236}">
                <a16:creationId xmlns:a16="http://schemas.microsoft.com/office/drawing/2014/main" id="{40D24A36-5F75-40A5-8DA4-0364F4492FC6}"/>
              </a:ext>
            </a:extLst>
          </p:cNvPr>
          <p:cNvSpPr>
            <a:spLocks noGrp="1"/>
          </p:cNvSpPr>
          <p:nvPr>
            <p:ph type="sldNum" sz="quarter" idx="17"/>
          </p:nvPr>
        </p:nvSpPr>
        <p:spPr/>
        <p:txBody>
          <a:bodyPr/>
          <a:lstStyle/>
          <a:p>
            <a:fld id="{8C2E478F-E849-4A8C-AF1F-CBCC78A7CBFA}" type="slidenum">
              <a:rPr lang="en-US" smtClean="0"/>
              <a:pPr/>
              <a:t>‹#›</a:t>
            </a:fld>
            <a:endParaRPr lang="en-US" dirty="0"/>
          </a:p>
        </p:txBody>
      </p:sp>
    </p:spTree>
    <p:extLst>
      <p:ext uri="{BB962C8B-B14F-4D97-AF65-F5344CB8AC3E}">
        <p14:creationId xmlns:p14="http://schemas.microsoft.com/office/powerpoint/2010/main" val="377523348"/>
      </p:ext>
    </p:extLst>
  </p:cSld>
  <p:clrMapOvr>
    <a:masterClrMapping/>
  </p:clrMapOvr>
  <p:extLst>
    <p:ext uri="{DCECCB84-F9BA-43D5-87BE-67443E8EF086}">
      <p15:sldGuideLst xmlns:p15="http://schemas.microsoft.com/office/powerpoint/2012/main">
        <p15:guide id="1" orient="horz" pos="2160">
          <p15:clr>
            <a:srgbClr val="FBAE40"/>
          </p15:clr>
        </p15:guide>
        <p15:guide id="2" pos="2880">
          <p15:clr>
            <a:srgbClr val="FBAE40"/>
          </p15:clr>
        </p15:guide>
      </p15:sldGuideLst>
    </p:ext>
  </p:extLst>
</p:sldLayout>
</file>

<file path=ppt/slideLayouts/slideLayout3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46F6D0-7C8E-4644-A942-8B909D5D20D0}"/>
              </a:ext>
            </a:extLst>
          </p:cNvPr>
          <p:cNvSpPr>
            <a:spLocks noGrp="1"/>
          </p:cNvSpPr>
          <p:nvPr>
            <p:ph type="title"/>
          </p:nvPr>
        </p:nvSpPr>
        <p:spPr/>
        <p:txBody>
          <a:bodyPr/>
          <a:lstStyle/>
          <a:p>
            <a:r>
              <a:rPr lang="en-US"/>
              <a:t>Click to edit Master title style</a:t>
            </a:r>
            <a:endParaRPr lang="en-ZA"/>
          </a:p>
        </p:txBody>
      </p:sp>
      <p:sp>
        <p:nvSpPr>
          <p:cNvPr id="3" name="Content Placeholder 2">
            <a:extLst>
              <a:ext uri="{FF2B5EF4-FFF2-40B4-BE49-F238E27FC236}">
                <a16:creationId xmlns:a16="http://schemas.microsoft.com/office/drawing/2014/main" id="{9F9A3A1D-3F73-48BB-AD33-93DE48AB98F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4" name="Content Placeholder 3">
            <a:extLst>
              <a:ext uri="{FF2B5EF4-FFF2-40B4-BE49-F238E27FC236}">
                <a16:creationId xmlns:a16="http://schemas.microsoft.com/office/drawing/2014/main" id="{31F35DC7-F75F-43AA-BFD4-7C3F98D6E71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ZA"/>
          </a:p>
        </p:txBody>
      </p:sp>
      <p:sp>
        <p:nvSpPr>
          <p:cNvPr id="5" name="Date Placeholder 4">
            <a:extLst>
              <a:ext uri="{FF2B5EF4-FFF2-40B4-BE49-F238E27FC236}">
                <a16:creationId xmlns:a16="http://schemas.microsoft.com/office/drawing/2014/main" id="{EA0A1F63-739E-41F3-BF86-55EA443B30E3}"/>
              </a:ext>
            </a:extLst>
          </p:cNvPr>
          <p:cNvSpPr>
            <a:spLocks noGrp="1"/>
          </p:cNvSpPr>
          <p:nvPr>
            <p:ph type="dt" sz="half" idx="10"/>
          </p:nvPr>
        </p:nvSpPr>
        <p:spPr/>
        <p:txBody>
          <a:bodyPr/>
          <a:lstStyle/>
          <a:p>
            <a:fld id="{F1E9025C-32DB-4739-A5F2-681FCACFD8B2}" type="datetimeFigureOut">
              <a:rPr lang="en-ZA" smtClean="0"/>
              <a:t>2023/10/05</a:t>
            </a:fld>
            <a:endParaRPr lang="en-ZA"/>
          </a:p>
        </p:txBody>
      </p:sp>
      <p:sp>
        <p:nvSpPr>
          <p:cNvPr id="6" name="Footer Placeholder 5">
            <a:extLst>
              <a:ext uri="{FF2B5EF4-FFF2-40B4-BE49-F238E27FC236}">
                <a16:creationId xmlns:a16="http://schemas.microsoft.com/office/drawing/2014/main" id="{BDD72826-2990-455B-89A8-B4BC43AF94E3}"/>
              </a:ext>
            </a:extLst>
          </p:cNvPr>
          <p:cNvSpPr>
            <a:spLocks noGrp="1"/>
          </p:cNvSpPr>
          <p:nvPr>
            <p:ph type="ftr" sz="quarter" idx="11"/>
          </p:nvPr>
        </p:nvSpPr>
        <p:spPr/>
        <p:txBody>
          <a:bodyPr/>
          <a:lstStyle/>
          <a:p>
            <a:endParaRPr lang="en-ZA"/>
          </a:p>
        </p:txBody>
      </p:sp>
      <p:sp>
        <p:nvSpPr>
          <p:cNvPr id="7" name="Slide Number Placeholder 6">
            <a:extLst>
              <a:ext uri="{FF2B5EF4-FFF2-40B4-BE49-F238E27FC236}">
                <a16:creationId xmlns:a16="http://schemas.microsoft.com/office/drawing/2014/main" id="{C6E003C8-75C2-424E-8057-55482C2E7F50}"/>
              </a:ext>
            </a:extLst>
          </p:cNvPr>
          <p:cNvSpPr>
            <a:spLocks noGrp="1"/>
          </p:cNvSpPr>
          <p:nvPr>
            <p:ph type="sldNum" sz="quarter" idx="12"/>
          </p:nvPr>
        </p:nvSpPr>
        <p:spPr/>
        <p:txBody>
          <a:bodyPr/>
          <a:lstStyle/>
          <a:p>
            <a:fld id="{4E2F14CD-F00A-4CDB-A759-6965B4D1DD56}" type="slidenum">
              <a:rPr lang="en-ZA" smtClean="0"/>
              <a:t>‹#›</a:t>
            </a:fld>
            <a:endParaRPr lang="en-ZA"/>
          </a:p>
        </p:txBody>
      </p:sp>
    </p:spTree>
    <p:extLst>
      <p:ext uri="{BB962C8B-B14F-4D97-AF65-F5344CB8AC3E}">
        <p14:creationId xmlns:p14="http://schemas.microsoft.com/office/powerpoint/2010/main" val="3951231897"/>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190739337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3058580418"/>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229904801"/>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11075199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NSDF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solidFill>
            <a:srgbClr val="1D5D86"/>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
        <p:nvSpPr>
          <p:cNvPr id="2" name="Title 1"/>
          <p:cNvSpPr>
            <a:spLocks noGrp="1"/>
          </p:cNvSpPr>
          <p:nvPr>
            <p:ph type="title"/>
          </p:nvPr>
        </p:nvSpPr>
        <p:spPr>
          <a:xfrm>
            <a:off x="963084" y="4406903"/>
            <a:ext cx="10363200" cy="1362076"/>
          </a:xfrm>
          <a:prstGeom prst="rect">
            <a:avLst/>
          </a:prstGeo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7285247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7"/>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ZA" dirty="0"/>
          </a:p>
        </p:txBody>
      </p:sp>
      <p:sp>
        <p:nvSpPr>
          <p:cNvPr id="8" name="Footer Placeholder 7"/>
          <p:cNvSpPr>
            <a:spLocks noGrp="1"/>
          </p:cNvSpPr>
          <p:nvPr>
            <p:ph type="ftr" sz="quarter" idx="11"/>
          </p:nvPr>
        </p:nvSpPr>
        <p:spPr/>
        <p:txBody>
          <a:bodyPr/>
          <a:lstStyle/>
          <a:p>
            <a:endParaRPr lang="en-ZA" dirty="0"/>
          </a:p>
        </p:txBody>
      </p:sp>
      <p:sp>
        <p:nvSpPr>
          <p:cNvPr id="9" name="Slide Number Placeholder 8"/>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332423589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endParaRPr lang="en-ZA" dirty="0"/>
          </a:p>
        </p:txBody>
      </p:sp>
      <p:sp>
        <p:nvSpPr>
          <p:cNvPr id="4" name="Footer Placeholder 3"/>
          <p:cNvSpPr>
            <a:spLocks noGrp="1"/>
          </p:cNvSpPr>
          <p:nvPr>
            <p:ph type="ftr" sz="quarter" idx="11"/>
          </p:nvPr>
        </p:nvSpPr>
        <p:spPr/>
        <p:txBody>
          <a:bodyPr/>
          <a:lstStyle/>
          <a:p>
            <a:endParaRPr lang="en-ZA" dirty="0"/>
          </a:p>
        </p:txBody>
      </p:sp>
      <p:sp>
        <p:nvSpPr>
          <p:cNvPr id="5" name="Slide Number Placeholder 4"/>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53906894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ZA" dirty="0"/>
          </a:p>
        </p:txBody>
      </p:sp>
      <p:sp>
        <p:nvSpPr>
          <p:cNvPr id="3" name="Footer Placeholder 2"/>
          <p:cNvSpPr>
            <a:spLocks noGrp="1"/>
          </p:cNvSpPr>
          <p:nvPr>
            <p:ph type="ftr" sz="quarter" idx="11"/>
          </p:nvPr>
        </p:nvSpPr>
        <p:spPr/>
        <p:txBody>
          <a:bodyPr/>
          <a:lstStyle/>
          <a:p>
            <a:endParaRPr lang="en-ZA" dirty="0"/>
          </a:p>
        </p:txBody>
      </p:sp>
      <p:sp>
        <p:nvSpPr>
          <p:cNvPr id="4" name="Slide Number Placeholder 3"/>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198429061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7"/>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191039836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7"/>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ZA" dirty="0"/>
          </a:p>
        </p:txBody>
      </p:sp>
      <p:sp>
        <p:nvSpPr>
          <p:cNvPr id="6" name="Footer Placeholder 5"/>
          <p:cNvSpPr>
            <a:spLocks noGrp="1"/>
          </p:cNvSpPr>
          <p:nvPr>
            <p:ph type="ftr" sz="quarter" idx="11"/>
          </p:nvPr>
        </p:nvSpPr>
        <p:spPr/>
        <p:txBody>
          <a:bodyPr/>
          <a:lstStyle/>
          <a:p>
            <a:endParaRPr lang="en-ZA" dirty="0"/>
          </a:p>
        </p:txBody>
      </p:sp>
      <p:sp>
        <p:nvSpPr>
          <p:cNvPr id="7" name="Slide Number Placeholder 6"/>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1383606651"/>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88079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1"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ZA" dirty="0"/>
          </a:p>
        </p:txBody>
      </p:sp>
      <p:sp>
        <p:nvSpPr>
          <p:cNvPr id="5" name="Footer Placeholder 4"/>
          <p:cNvSpPr>
            <a:spLocks noGrp="1"/>
          </p:cNvSpPr>
          <p:nvPr>
            <p:ph type="ftr" sz="quarter" idx="11"/>
          </p:nvPr>
        </p:nvSpPr>
        <p:spPr/>
        <p:txBody>
          <a:bodyPr/>
          <a:lstStyle/>
          <a:p>
            <a:endParaRPr lang="en-ZA" dirty="0"/>
          </a:p>
        </p:txBody>
      </p:sp>
      <p:sp>
        <p:nvSpPr>
          <p:cNvPr id="6" name="Slide Number Placeholder 5"/>
          <p:cNvSpPr>
            <a:spLocks noGrp="1"/>
          </p:cNvSpPr>
          <p:nvPr>
            <p:ph type="sldNum" sz="quarter" idx="12"/>
          </p:nvPr>
        </p:nvSpPr>
        <p:spPr/>
        <p:txBody>
          <a:bodyPr/>
          <a:lstStyle/>
          <a:p>
            <a:fld id="{1DBC4559-1717-49DF-9CAC-D6D4D95FC3EE}" type="slidenum">
              <a:rPr lang="en-ZA" smtClean="0"/>
              <a:t>‹#›</a:t>
            </a:fld>
            <a:endParaRPr lang="en-ZA" dirty="0"/>
          </a:p>
        </p:txBody>
      </p:sp>
    </p:spTree>
    <p:extLst>
      <p:ext uri="{BB962C8B-B14F-4D97-AF65-F5344CB8AC3E}">
        <p14:creationId xmlns:p14="http://schemas.microsoft.com/office/powerpoint/2010/main" val="136347167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533400"/>
          </a:xfrm>
        </p:spPr>
        <p:txBody>
          <a:bodyPr/>
          <a:lstStyle>
            <a:lvl1pPr algn="l">
              <a:defRPr sz="1600" b="1" i="0">
                <a:solidFill>
                  <a:srgbClr val="D95900"/>
                </a:solidFill>
                <a:latin typeface="Arial"/>
                <a:cs typeface="Arial"/>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609600" y="1189039"/>
            <a:ext cx="10972800" cy="4079875"/>
          </a:xfrm>
        </p:spPr>
        <p:txBody>
          <a:bodyPr/>
          <a:lstStyle>
            <a:lvl1pPr>
              <a:buFontTx/>
              <a:buNone/>
              <a:defRPr/>
            </a:lvl1pPr>
          </a:lstStyle>
          <a:p>
            <a:pPr lvl="0"/>
            <a:r>
              <a:rPr lang="en-US" noProof="0" dirty="0"/>
              <a:t>Click icon to add picture</a:t>
            </a:r>
          </a:p>
        </p:txBody>
      </p:sp>
      <p:sp>
        <p:nvSpPr>
          <p:cNvPr id="4" name="Footer Placeholder 8"/>
          <p:cNvSpPr>
            <a:spLocks noGrp="1"/>
          </p:cNvSpPr>
          <p:nvPr>
            <p:ph type="ftr" sz="quarter" idx="11"/>
          </p:nvPr>
        </p:nvSpPr>
        <p:spPr>
          <a:xfrm>
            <a:off x="609600" y="6248400"/>
            <a:ext cx="7112000" cy="228600"/>
          </a:xfrm>
        </p:spPr>
        <p:txBody>
          <a:bodyPr/>
          <a:lstStyle>
            <a:lvl1pPr algn="l">
              <a:defRPr sz="1000">
                <a:solidFill>
                  <a:srgbClr val="D95900"/>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2102564474"/>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a:xfrm rot="21075469">
            <a:off x="599353" y="5273067"/>
            <a:ext cx="8464955" cy="419100"/>
          </a:xfrm>
        </p:spPr>
        <p:txBody>
          <a:bodyPr anchor="ctr"/>
          <a:lstStyle>
            <a:lvl1pPr marL="0" indent="0" algn="l">
              <a:buNone/>
              <a:defRPr sz="2400">
                <a:solidFill>
                  <a:schemeClr val="tx1"/>
                </a:solidFill>
                <a:latin typeface="Arial"/>
                <a:cs typeface="Aria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577392350"/>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533400"/>
          </a:xfrm>
        </p:spPr>
        <p:txBody>
          <a:bodyPr/>
          <a:lstStyle>
            <a:lvl1pPr algn="l">
              <a:defRPr sz="1600" b="1" i="0">
                <a:solidFill>
                  <a:srgbClr val="D95900"/>
                </a:solidFill>
                <a:latin typeface="Arial"/>
                <a:cs typeface="Arial"/>
              </a:defRPr>
            </a:lvl1pPr>
          </a:lstStyle>
          <a:p>
            <a:r>
              <a:rPr lang="en-US"/>
              <a:t>Click to edit Master title style</a:t>
            </a:r>
            <a:endParaRPr lang="en-US" dirty="0"/>
          </a:p>
        </p:txBody>
      </p:sp>
      <p:sp>
        <p:nvSpPr>
          <p:cNvPr id="7" name="Text Placeholder 5"/>
          <p:cNvSpPr>
            <a:spLocks noGrp="1"/>
          </p:cNvSpPr>
          <p:nvPr>
            <p:ph type="body" sz="quarter" idx="10"/>
          </p:nvPr>
        </p:nvSpPr>
        <p:spPr>
          <a:xfrm>
            <a:off x="609600" y="1189040"/>
            <a:ext cx="10972800" cy="4079875"/>
          </a:xfrm>
        </p:spPr>
        <p:txBody>
          <a:bodyPr/>
          <a:lstStyle>
            <a:lvl1pPr>
              <a:buFontTx/>
              <a:buNone/>
              <a:defRPr/>
            </a:lvl1pPr>
            <a:lvl2pPr>
              <a:buFontTx/>
              <a:buNone/>
              <a:defRPr/>
            </a:lvl2pPr>
            <a:lvl3pPr>
              <a:buFontTx/>
              <a:buNone/>
              <a:defRPr/>
            </a:lvl3pPr>
            <a:lvl4pPr>
              <a:buFontTx/>
              <a:buNone/>
              <a:defRPr/>
            </a:lvl4pPr>
            <a:lvl5pPr>
              <a:buFontTx/>
              <a:buNone/>
              <a:defRPr/>
            </a:lvl5pPr>
          </a:lstStyle>
          <a:p>
            <a:pPr lvl="0"/>
            <a:r>
              <a:rPr lang="en-US"/>
              <a:t>Click to edit Master text styles</a:t>
            </a:r>
          </a:p>
        </p:txBody>
      </p:sp>
      <p:sp>
        <p:nvSpPr>
          <p:cNvPr id="4" name="Footer Placeholder 8"/>
          <p:cNvSpPr>
            <a:spLocks noGrp="1"/>
          </p:cNvSpPr>
          <p:nvPr>
            <p:ph type="ftr" sz="quarter" idx="11"/>
          </p:nvPr>
        </p:nvSpPr>
        <p:spPr>
          <a:xfrm>
            <a:off x="609600" y="6248400"/>
            <a:ext cx="7112000" cy="228600"/>
          </a:xfrm>
        </p:spPr>
        <p:txBody>
          <a:bodyPr/>
          <a:lstStyle>
            <a:lvl1pPr algn="l">
              <a:defRPr sz="1000">
                <a:solidFill>
                  <a:srgbClr val="D95900"/>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21936265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1_NSDF Sub Section Header">
    <p:spTree>
      <p:nvGrpSpPr>
        <p:cNvPr id="1" name=""/>
        <p:cNvGrpSpPr/>
        <p:nvPr/>
      </p:nvGrpSpPr>
      <p:grpSpPr>
        <a:xfrm>
          <a:off x="0" y="0"/>
          <a:ext cx="0" cy="0"/>
          <a:chOff x="0" y="0"/>
          <a:chExt cx="0" cy="0"/>
        </a:xfrm>
      </p:grpSpPr>
      <p:sp>
        <p:nvSpPr>
          <p:cNvPr id="7" name="Rectangle 6"/>
          <p:cNvSpPr/>
          <p:nvPr userDrawn="1"/>
        </p:nvSpPr>
        <p:spPr>
          <a:xfrm>
            <a:off x="0" y="0"/>
            <a:ext cx="12192000" cy="6858000"/>
          </a:xfrm>
          <a:prstGeom prst="rect">
            <a:avLst/>
          </a:prstGeom>
          <a:gradFill flip="none" rotWithShape="1">
            <a:gsLst>
              <a:gs pos="0">
                <a:srgbClr val="53ACD5">
                  <a:tint val="66000"/>
                  <a:satMod val="160000"/>
                </a:srgbClr>
              </a:gs>
              <a:gs pos="50000">
                <a:srgbClr val="53ACD5">
                  <a:tint val="44500"/>
                  <a:satMod val="160000"/>
                </a:srgbClr>
              </a:gs>
              <a:gs pos="100000">
                <a:srgbClr val="53ACD5">
                  <a:tint val="23500"/>
                  <a:satMod val="160000"/>
                </a:srgbClr>
              </a:gs>
            </a:gsLst>
            <a:lin ang="1890000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ZA" sz="2494" dirty="0"/>
          </a:p>
        </p:txBody>
      </p:sp>
      <p:sp>
        <p:nvSpPr>
          <p:cNvPr id="2" name="Title 1"/>
          <p:cNvSpPr>
            <a:spLocks noGrp="1"/>
          </p:cNvSpPr>
          <p:nvPr>
            <p:ph type="title"/>
          </p:nvPr>
        </p:nvSpPr>
        <p:spPr>
          <a:xfrm>
            <a:off x="963084" y="4406903"/>
            <a:ext cx="10363200" cy="1362076"/>
          </a:xfrm>
          <a:prstGeom prst="rect">
            <a:avLst/>
          </a:prstGeom>
        </p:spPr>
        <p:txBody>
          <a:bodyPr anchor="t">
            <a:normAutofit/>
          </a:bodyPr>
          <a:lstStyle>
            <a:lvl1pPr algn="l">
              <a:defRPr sz="3024" b="1" cap="all"/>
            </a:lvl1pPr>
          </a:lstStyle>
          <a:p>
            <a:r>
              <a:rPr lang="en-US" dirty="0"/>
              <a:t>Click to edit Master title style</a:t>
            </a:r>
            <a:endParaRPr lang="en-ZA" dirty="0"/>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160">
                <a:solidFill>
                  <a:schemeClr val="tx1">
                    <a:tint val="75000"/>
                  </a:schemeClr>
                </a:solidFill>
              </a:defRPr>
            </a:lvl1pPr>
            <a:lvl2pPr marL="493776" indent="0">
              <a:buNone/>
              <a:defRPr sz="1944">
                <a:solidFill>
                  <a:schemeClr val="tx1">
                    <a:tint val="75000"/>
                  </a:schemeClr>
                </a:solidFill>
              </a:defRPr>
            </a:lvl2pPr>
            <a:lvl3pPr marL="987552" indent="0">
              <a:buNone/>
              <a:defRPr sz="1728">
                <a:solidFill>
                  <a:schemeClr val="tx1">
                    <a:tint val="75000"/>
                  </a:schemeClr>
                </a:solidFill>
              </a:defRPr>
            </a:lvl3pPr>
            <a:lvl4pPr marL="1481328" indent="0">
              <a:buNone/>
              <a:defRPr sz="1512">
                <a:solidFill>
                  <a:schemeClr val="tx1">
                    <a:tint val="75000"/>
                  </a:schemeClr>
                </a:solidFill>
              </a:defRPr>
            </a:lvl4pPr>
            <a:lvl5pPr marL="1975104" indent="0">
              <a:buNone/>
              <a:defRPr sz="1512">
                <a:solidFill>
                  <a:schemeClr val="tx1">
                    <a:tint val="75000"/>
                  </a:schemeClr>
                </a:solidFill>
              </a:defRPr>
            </a:lvl5pPr>
            <a:lvl6pPr marL="2468880" indent="0">
              <a:buNone/>
              <a:defRPr sz="1512">
                <a:solidFill>
                  <a:schemeClr val="tx1">
                    <a:tint val="75000"/>
                  </a:schemeClr>
                </a:solidFill>
              </a:defRPr>
            </a:lvl6pPr>
            <a:lvl7pPr marL="2962656" indent="0">
              <a:buNone/>
              <a:defRPr sz="1512">
                <a:solidFill>
                  <a:schemeClr val="tx1">
                    <a:tint val="75000"/>
                  </a:schemeClr>
                </a:solidFill>
              </a:defRPr>
            </a:lvl7pPr>
            <a:lvl8pPr marL="3456432" indent="0">
              <a:buNone/>
              <a:defRPr sz="1512">
                <a:solidFill>
                  <a:schemeClr val="tx1">
                    <a:tint val="75000"/>
                  </a:schemeClr>
                </a:solidFill>
              </a:defRPr>
            </a:lvl8pPr>
            <a:lvl9pPr marL="3950208" indent="0">
              <a:buNone/>
              <a:defRPr sz="1512">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609600" y="6356356"/>
            <a:ext cx="2844800" cy="365125"/>
          </a:xfrm>
          <a:prstGeom prst="rect">
            <a:avLst/>
          </a:prstGeom>
        </p:spPr>
        <p:txBody>
          <a:bodyPr/>
          <a:lstStyle/>
          <a:p>
            <a:endParaRPr lang="en-ZA" dirty="0"/>
          </a:p>
        </p:txBody>
      </p:sp>
      <p:sp>
        <p:nvSpPr>
          <p:cNvPr id="5" name="Footer Placeholder 4"/>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6" name="Slide Number Placeholder 5"/>
          <p:cNvSpPr>
            <a:spLocks noGrp="1"/>
          </p:cNvSpPr>
          <p:nvPr>
            <p:ph type="sldNum" sz="quarter" idx="12"/>
          </p:nvPr>
        </p:nvSpPr>
        <p:spPr>
          <a:xfrm>
            <a:off x="8737600" y="6356356"/>
            <a:ext cx="2844800" cy="365125"/>
          </a:xfrm>
          <a:prstGeom prst="rect">
            <a:avLst/>
          </a:prstGeom>
        </p:spPr>
        <p:txBody>
          <a:bodyPr/>
          <a:lstStyle>
            <a:lvl1pPr>
              <a:defRPr>
                <a:solidFill>
                  <a:srgbClr val="FFFFFF"/>
                </a:solidFill>
              </a:defRPr>
            </a:lvl1pPr>
          </a:lstStyle>
          <a:p>
            <a:fld id="{6580E047-AC8E-434C-9B9D-A9E24C6CAA86}" type="slidenum">
              <a:rPr lang="en-ZA" smtClean="0"/>
              <a:pPr/>
              <a:t>‹#›</a:t>
            </a:fld>
            <a:endParaRPr lang="en-ZA" dirty="0"/>
          </a:p>
        </p:txBody>
      </p:sp>
      <p:pic>
        <p:nvPicPr>
          <p:cNvPr id="8" name="Picture 7" descr="Logo Edit First draft-05.png"/>
          <p:cNvPicPr>
            <a:picLocks noChangeAspect="1"/>
          </p:cNvPicPr>
          <p:nvPr userDrawn="1"/>
        </p:nvPicPr>
        <p:blipFill>
          <a:blip r:embed="rId2" cstate="print">
            <a:alphaModFix amt="20000"/>
            <a:extLst>
              <a:ext uri="{28A0092B-C50C-407E-A947-70E740481C1C}">
                <a14:useLocalDpi xmlns:a14="http://schemas.microsoft.com/office/drawing/2010/main"/>
              </a:ext>
            </a:extLst>
          </a:blip>
          <a:stretch>
            <a:fillRect/>
          </a:stretch>
        </p:blipFill>
        <p:spPr>
          <a:xfrm>
            <a:off x="6950647" y="-3583854"/>
            <a:ext cx="9442552" cy="8768627"/>
          </a:xfrm>
          <a:prstGeom prst="rect">
            <a:avLst/>
          </a:prstGeom>
        </p:spPr>
      </p:pic>
    </p:spTree>
    <p:extLst>
      <p:ext uri="{BB962C8B-B14F-4D97-AF65-F5344CB8AC3E}">
        <p14:creationId xmlns:p14="http://schemas.microsoft.com/office/powerpoint/2010/main" val="39437300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4_Title and Content">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base">
              <a:spcBef>
                <a:spcPct val="0"/>
              </a:spcBef>
              <a:spcAft>
                <a:spcPct val="0"/>
              </a:spcAft>
              <a:defRPr/>
            </a:pPr>
            <a:endParaRPr lang="en-US" sz="1800" dirty="0">
              <a:solidFill>
                <a:prstClr val="white"/>
              </a:solidFill>
            </a:endParaRPr>
          </a:p>
        </p:txBody>
      </p:sp>
      <p:sp>
        <p:nvSpPr>
          <p:cNvPr id="2" name="Title 1"/>
          <p:cNvSpPr>
            <a:spLocks noGrp="1"/>
          </p:cNvSpPr>
          <p:nvPr>
            <p:ph type="title"/>
          </p:nvPr>
        </p:nvSpPr>
        <p:spPr>
          <a:xfrm>
            <a:off x="609600" y="228600"/>
            <a:ext cx="10972800" cy="533400"/>
          </a:xfrm>
        </p:spPr>
        <p:txBody>
          <a:bodyPr/>
          <a:lstStyle>
            <a:lvl1pPr algn="l">
              <a:defRPr sz="1600" b="1" i="0">
                <a:solidFill>
                  <a:srgbClr val="D95900"/>
                </a:solidFill>
                <a:latin typeface="Arial"/>
                <a:cs typeface="Arial"/>
              </a:defRPr>
            </a:lvl1pPr>
          </a:lstStyle>
          <a:p>
            <a:r>
              <a:rPr lang="en-US"/>
              <a:t>Click to edit Master title style</a:t>
            </a:r>
            <a:endParaRPr lang="en-US" dirty="0"/>
          </a:p>
        </p:txBody>
      </p:sp>
      <p:sp>
        <p:nvSpPr>
          <p:cNvPr id="7" name="Text Placeholder 5"/>
          <p:cNvSpPr>
            <a:spLocks noGrp="1"/>
          </p:cNvSpPr>
          <p:nvPr>
            <p:ph type="body" sz="quarter" idx="10"/>
          </p:nvPr>
        </p:nvSpPr>
        <p:spPr>
          <a:xfrm>
            <a:off x="609600" y="1189040"/>
            <a:ext cx="10972800" cy="4079875"/>
          </a:xfrm>
        </p:spPr>
        <p:txBody>
          <a:bodyPr/>
          <a:lstStyle>
            <a:lvl1pPr>
              <a:buFont typeface="Arial" pitchFamily="34" charset="0"/>
              <a:buChar char="•"/>
              <a:defRPr/>
            </a:lvl1pPr>
            <a:lvl2pPr>
              <a:buFontTx/>
              <a:buNone/>
              <a:defRPr/>
            </a:lvl2pPr>
            <a:lvl3pPr>
              <a:buFontTx/>
              <a:buNone/>
              <a:defRPr/>
            </a:lvl3pPr>
            <a:lvl4pPr>
              <a:buFontTx/>
              <a:buNone/>
              <a:defRPr/>
            </a:lvl4pPr>
            <a:lvl5pPr>
              <a:buFontTx/>
              <a:buNone/>
              <a:defRPr/>
            </a:lvl5pPr>
          </a:lstStyle>
          <a:p>
            <a:pPr lvl="0"/>
            <a:r>
              <a:rPr lang="en-US" dirty="0"/>
              <a:t>Click to edit Master text styles</a:t>
            </a:r>
          </a:p>
        </p:txBody>
      </p:sp>
    </p:spTree>
    <p:extLst>
      <p:ext uri="{BB962C8B-B14F-4D97-AF65-F5344CB8AC3E}">
        <p14:creationId xmlns:p14="http://schemas.microsoft.com/office/powerpoint/2010/main" val="17843876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533400"/>
          </a:xfrm>
        </p:spPr>
        <p:txBody>
          <a:bodyPr/>
          <a:lstStyle>
            <a:lvl1pPr algn="l">
              <a:defRPr sz="1600" b="1" i="0">
                <a:solidFill>
                  <a:srgbClr val="D95900"/>
                </a:solidFill>
                <a:latin typeface="Arial"/>
                <a:cs typeface="Arial"/>
              </a:defRPr>
            </a:lvl1pPr>
          </a:lstStyle>
          <a:p>
            <a:r>
              <a:rPr lang="en-US"/>
              <a:t>Click to edit Master title style</a:t>
            </a:r>
            <a:endParaRPr lang="en-US" dirty="0"/>
          </a:p>
        </p:txBody>
      </p:sp>
      <p:sp>
        <p:nvSpPr>
          <p:cNvPr id="7" name="Text Placeholder 5"/>
          <p:cNvSpPr>
            <a:spLocks noGrp="1"/>
          </p:cNvSpPr>
          <p:nvPr>
            <p:ph type="body" sz="quarter" idx="10"/>
          </p:nvPr>
        </p:nvSpPr>
        <p:spPr>
          <a:xfrm>
            <a:off x="609600" y="1189040"/>
            <a:ext cx="10972800" cy="407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Footer Placeholder 8"/>
          <p:cNvSpPr>
            <a:spLocks noGrp="1"/>
          </p:cNvSpPr>
          <p:nvPr>
            <p:ph type="ftr" sz="quarter" idx="11"/>
          </p:nvPr>
        </p:nvSpPr>
        <p:spPr>
          <a:xfrm>
            <a:off x="609600" y="6248400"/>
            <a:ext cx="7112000" cy="228600"/>
          </a:xfrm>
        </p:spPr>
        <p:txBody>
          <a:bodyPr/>
          <a:lstStyle>
            <a:lvl1pPr algn="l">
              <a:defRPr sz="1000">
                <a:solidFill>
                  <a:srgbClr val="D95900"/>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196029037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10972800" cy="533400"/>
          </a:xfrm>
        </p:spPr>
        <p:txBody>
          <a:bodyPr/>
          <a:lstStyle>
            <a:lvl1pPr algn="l">
              <a:defRPr sz="1600" b="1" i="0">
                <a:solidFill>
                  <a:srgbClr val="D95900"/>
                </a:solidFill>
                <a:latin typeface="Arial"/>
                <a:cs typeface="Arial"/>
              </a:defRPr>
            </a:lvl1pPr>
          </a:lstStyle>
          <a:p>
            <a:r>
              <a:rPr lang="en-US"/>
              <a:t>Click to edit Master title style</a:t>
            </a:r>
            <a:endParaRPr lang="en-US" dirty="0"/>
          </a:p>
        </p:txBody>
      </p:sp>
      <p:sp>
        <p:nvSpPr>
          <p:cNvPr id="7" name="Picture Placeholder 6"/>
          <p:cNvSpPr>
            <a:spLocks noGrp="1"/>
          </p:cNvSpPr>
          <p:nvPr>
            <p:ph type="pic" sz="quarter" idx="10"/>
          </p:nvPr>
        </p:nvSpPr>
        <p:spPr>
          <a:xfrm>
            <a:off x="7721600" y="1189041"/>
            <a:ext cx="4470400" cy="4079875"/>
          </a:xfrm>
        </p:spPr>
        <p:txBody>
          <a:bodyPr/>
          <a:lstStyle>
            <a:lvl1pPr>
              <a:buFontTx/>
              <a:buNone/>
              <a:defRPr/>
            </a:lvl1pPr>
          </a:lstStyle>
          <a:p>
            <a:pPr lvl="0"/>
            <a:r>
              <a:rPr lang="en-US" noProof="0" dirty="0"/>
              <a:t>Click icon to add picture</a:t>
            </a:r>
          </a:p>
        </p:txBody>
      </p:sp>
      <p:sp>
        <p:nvSpPr>
          <p:cNvPr id="10" name="Text Placeholder 8"/>
          <p:cNvSpPr>
            <a:spLocks noGrp="1"/>
          </p:cNvSpPr>
          <p:nvPr>
            <p:ph type="body" sz="quarter" idx="11"/>
          </p:nvPr>
        </p:nvSpPr>
        <p:spPr>
          <a:xfrm>
            <a:off x="609600" y="1189041"/>
            <a:ext cx="6705600" cy="40798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8"/>
          <p:cNvSpPr>
            <a:spLocks noGrp="1"/>
          </p:cNvSpPr>
          <p:nvPr>
            <p:ph type="ftr" sz="quarter" idx="12"/>
          </p:nvPr>
        </p:nvSpPr>
        <p:spPr>
          <a:xfrm>
            <a:off x="609600" y="6248400"/>
            <a:ext cx="7112000" cy="228600"/>
          </a:xfrm>
        </p:spPr>
        <p:txBody>
          <a:bodyPr/>
          <a:lstStyle>
            <a:lvl1pPr algn="l">
              <a:defRPr sz="1000">
                <a:solidFill>
                  <a:srgbClr val="D95900"/>
                </a:solidFill>
                <a:latin typeface="Arial" charset="0"/>
                <a:cs typeface="Arial" charset="0"/>
              </a:defRPr>
            </a:lvl1pPr>
          </a:lstStyle>
          <a:p>
            <a:pPr>
              <a:defRPr/>
            </a:pPr>
            <a:endParaRPr lang="en-US" dirty="0"/>
          </a:p>
        </p:txBody>
      </p:sp>
    </p:spTree>
    <p:extLst>
      <p:ext uri="{BB962C8B-B14F-4D97-AF65-F5344CB8AC3E}">
        <p14:creationId xmlns:p14="http://schemas.microsoft.com/office/powerpoint/2010/main" val="266271529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preserve="1"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58884704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NSDF 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dirty="0"/>
              <a:t>Click to edit Master title style</a:t>
            </a:r>
            <a:endParaRPr lang="en-ZA" dirty="0"/>
          </a:p>
        </p:txBody>
      </p:sp>
      <p:sp>
        <p:nvSpPr>
          <p:cNvPr id="3" name="Content Placeholder 2"/>
          <p:cNvSpPr>
            <a:spLocks noGrp="1"/>
          </p:cNvSpPr>
          <p:nvPr>
            <p:ph sz="half" idx="1"/>
          </p:nvPr>
        </p:nvSpPr>
        <p:spPr>
          <a:xfrm>
            <a:off x="609600" y="948268"/>
            <a:ext cx="5384800" cy="5177898"/>
          </a:xfrm>
        </p:spPr>
        <p:txBody>
          <a:bodyPr>
            <a:normAutofit/>
          </a:bodyPr>
          <a:lstStyle>
            <a:lvl1pPr>
              <a:defRPr sz="1296"/>
            </a:lvl1pPr>
            <a:lvl2pPr>
              <a:defRPr sz="1134"/>
            </a:lvl2pPr>
            <a:lvl3pPr>
              <a:defRPr sz="1080"/>
            </a:lvl3pPr>
            <a:lvl4pPr>
              <a:defRPr sz="972"/>
            </a:lvl4pPr>
            <a:lvl5pPr>
              <a:defRPr sz="972"/>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4" name="Content Placeholder 3"/>
          <p:cNvSpPr>
            <a:spLocks noGrp="1"/>
          </p:cNvSpPr>
          <p:nvPr>
            <p:ph sz="half" idx="2"/>
          </p:nvPr>
        </p:nvSpPr>
        <p:spPr>
          <a:xfrm>
            <a:off x="6197600" y="948268"/>
            <a:ext cx="5384800" cy="5177898"/>
          </a:xfrm>
        </p:spPr>
        <p:txBody>
          <a:bodyPr>
            <a:normAutofit/>
          </a:bodyPr>
          <a:lstStyle>
            <a:lvl1pPr>
              <a:defRPr sz="1296"/>
            </a:lvl1pPr>
            <a:lvl2pPr>
              <a:defRPr sz="1188"/>
            </a:lvl2pPr>
            <a:lvl3pPr>
              <a:defRPr sz="1134"/>
            </a:lvl3pPr>
            <a:lvl4pPr>
              <a:defRPr sz="1080"/>
            </a:lvl4pPr>
            <a:lvl5pPr>
              <a:defRPr sz="1080"/>
            </a:lvl5pPr>
            <a:lvl6pPr>
              <a:defRPr sz="1944"/>
            </a:lvl6pPr>
            <a:lvl7pPr>
              <a:defRPr sz="1944"/>
            </a:lvl7pPr>
            <a:lvl8pPr>
              <a:defRPr sz="1944"/>
            </a:lvl8pPr>
            <a:lvl9pPr>
              <a:defRPr sz="1944"/>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12" name="Date Placeholder 11"/>
          <p:cNvSpPr>
            <a:spLocks noGrp="1"/>
          </p:cNvSpPr>
          <p:nvPr>
            <p:ph type="dt" sz="half" idx="10"/>
          </p:nvPr>
        </p:nvSpPr>
        <p:spPr>
          <a:xfrm>
            <a:off x="609600" y="6356356"/>
            <a:ext cx="2844800" cy="365125"/>
          </a:xfrm>
          <a:prstGeom prst="rect">
            <a:avLst/>
          </a:prstGeom>
        </p:spPr>
        <p:txBody>
          <a:bodyPr/>
          <a:lstStyle/>
          <a:p>
            <a:endParaRPr lang="en-ZA" dirty="0"/>
          </a:p>
        </p:txBody>
      </p:sp>
      <p:sp>
        <p:nvSpPr>
          <p:cNvPr id="13" name="Footer Placeholder 12"/>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14" name="Slide Number Placeholder 13"/>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pPr/>
              <a:t>‹#›</a:t>
            </a:fld>
            <a:endParaRPr lang="en-ZA" dirty="0"/>
          </a:p>
        </p:txBody>
      </p:sp>
    </p:spTree>
    <p:extLst>
      <p:ext uri="{BB962C8B-B14F-4D97-AF65-F5344CB8AC3E}">
        <p14:creationId xmlns:p14="http://schemas.microsoft.com/office/powerpoint/2010/main" val="6185277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NSDF 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a:prstGeom prst="rect">
            <a:avLst/>
          </a:prstGeo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5386917"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5386917"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6193378" y="936828"/>
            <a:ext cx="5389033"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6193378" y="1444979"/>
            <a:ext cx="5389033"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2924854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TxTwoObj" preserve="1">
  <p:cSld name="NSDF Comparison 2">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8"/>
            <a:ext cx="10972800" cy="475200"/>
          </a:xfrm>
          <a:prstGeom prst="rect">
            <a:avLst/>
          </a:prstGeom>
        </p:spPr>
        <p:txBody>
          <a:bodyPr/>
          <a:lstStyle>
            <a:lvl1pPr>
              <a:defRPr/>
            </a:lvl1pPr>
          </a:lstStyle>
          <a:p>
            <a:r>
              <a:rPr lang="en-US" dirty="0"/>
              <a:t>Click to edit Master title style</a:t>
            </a:r>
            <a:endParaRPr lang="en-ZA" dirty="0"/>
          </a:p>
        </p:txBody>
      </p:sp>
      <p:sp>
        <p:nvSpPr>
          <p:cNvPr id="3" name="Text Placeholder 2"/>
          <p:cNvSpPr>
            <a:spLocks noGrp="1"/>
          </p:cNvSpPr>
          <p:nvPr>
            <p:ph type="body" idx="1"/>
          </p:nvPr>
        </p:nvSpPr>
        <p:spPr>
          <a:xfrm>
            <a:off x="609600" y="936828"/>
            <a:ext cx="3556000"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dirty="0"/>
              <a:t>Click to edit Master text styles</a:t>
            </a:r>
          </a:p>
        </p:txBody>
      </p:sp>
      <p:sp>
        <p:nvSpPr>
          <p:cNvPr id="4" name="Content Placeholder 3"/>
          <p:cNvSpPr>
            <a:spLocks noGrp="1"/>
          </p:cNvSpPr>
          <p:nvPr>
            <p:ph sz="half" idx="2"/>
          </p:nvPr>
        </p:nvSpPr>
        <p:spPr>
          <a:xfrm>
            <a:off x="609600" y="1444979"/>
            <a:ext cx="3556000" cy="4681186"/>
          </a:xfrm>
        </p:spPr>
        <p:txBody>
          <a:bodyPr>
            <a:normAutofit/>
          </a:bodyPr>
          <a:lstStyle>
            <a:lvl1pPr>
              <a:defRPr sz="1296"/>
            </a:lvl1pPr>
            <a:lvl2pPr>
              <a:defRPr sz="1188"/>
            </a:lvl2pPr>
            <a:lvl3pPr>
              <a:defRPr sz="1188"/>
            </a:lvl3pPr>
            <a:lvl4pPr>
              <a:defRPr sz="1188"/>
            </a:lvl4pPr>
            <a:lvl5pPr>
              <a:defRPr sz="1188"/>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5" name="Text Placeholder 4"/>
          <p:cNvSpPr>
            <a:spLocks noGrp="1"/>
          </p:cNvSpPr>
          <p:nvPr>
            <p:ph type="body" sz="quarter" idx="3"/>
          </p:nvPr>
        </p:nvSpPr>
        <p:spPr>
          <a:xfrm>
            <a:off x="4307842" y="936828"/>
            <a:ext cx="7274569" cy="406552"/>
          </a:xfrm>
        </p:spPr>
        <p:txBody>
          <a:bodyPr anchor="b">
            <a:normAutofit/>
          </a:bodyPr>
          <a:lstStyle>
            <a:lvl1pPr marL="0" indent="0">
              <a:buNone/>
              <a:defRPr sz="1512" b="1"/>
            </a:lvl1pPr>
            <a:lvl2pPr marL="493776" indent="0">
              <a:buNone/>
              <a:defRPr sz="2160" b="1"/>
            </a:lvl2pPr>
            <a:lvl3pPr marL="987552" indent="0">
              <a:buNone/>
              <a:defRPr sz="1944" b="1"/>
            </a:lvl3pPr>
            <a:lvl4pPr marL="1481328" indent="0">
              <a:buNone/>
              <a:defRPr sz="1728" b="1"/>
            </a:lvl4pPr>
            <a:lvl5pPr marL="1975104" indent="0">
              <a:buNone/>
              <a:defRPr sz="1728" b="1"/>
            </a:lvl5pPr>
            <a:lvl6pPr marL="2468880" indent="0">
              <a:buNone/>
              <a:defRPr sz="1728" b="1"/>
            </a:lvl6pPr>
            <a:lvl7pPr marL="2962656" indent="0">
              <a:buNone/>
              <a:defRPr sz="1728" b="1"/>
            </a:lvl7pPr>
            <a:lvl8pPr marL="3456432" indent="0">
              <a:buNone/>
              <a:defRPr sz="1728" b="1"/>
            </a:lvl8pPr>
            <a:lvl9pPr marL="3950208" indent="0">
              <a:buNone/>
              <a:defRPr sz="1728" b="1"/>
            </a:lvl9pPr>
          </a:lstStyle>
          <a:p>
            <a:pPr lvl="0"/>
            <a:r>
              <a:rPr lang="en-US"/>
              <a:t>Click to edit Master text styles</a:t>
            </a:r>
          </a:p>
        </p:txBody>
      </p:sp>
      <p:sp>
        <p:nvSpPr>
          <p:cNvPr id="6" name="Content Placeholder 5"/>
          <p:cNvSpPr>
            <a:spLocks noGrp="1"/>
          </p:cNvSpPr>
          <p:nvPr>
            <p:ph sz="quarter" idx="4"/>
          </p:nvPr>
        </p:nvSpPr>
        <p:spPr>
          <a:xfrm>
            <a:off x="4307842" y="1444979"/>
            <a:ext cx="7274569" cy="4681186"/>
          </a:xfrm>
        </p:spPr>
        <p:txBody>
          <a:bodyPr>
            <a:normAutofit/>
          </a:bodyPr>
          <a:lstStyle>
            <a:lvl1pPr>
              <a:defRPr sz="1296"/>
            </a:lvl1pPr>
            <a:lvl2pPr>
              <a:defRPr sz="1188"/>
            </a:lvl2pPr>
            <a:lvl3pPr>
              <a:defRPr sz="1134"/>
            </a:lvl3pPr>
            <a:lvl4pPr>
              <a:defRPr sz="1080"/>
            </a:lvl4pPr>
            <a:lvl5pPr>
              <a:defRPr sz="1080"/>
            </a:lvl5pPr>
            <a:lvl6pPr>
              <a:defRPr sz="1728"/>
            </a:lvl6pPr>
            <a:lvl7pPr>
              <a:defRPr sz="1728"/>
            </a:lvl7pPr>
            <a:lvl8pPr>
              <a:defRPr sz="1728"/>
            </a:lvl8pPr>
            <a:lvl9pPr>
              <a:defRPr sz="1728"/>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sp>
        <p:nvSpPr>
          <p:cNvPr id="7" name="Date Placeholder 6"/>
          <p:cNvSpPr>
            <a:spLocks noGrp="1"/>
          </p:cNvSpPr>
          <p:nvPr>
            <p:ph type="dt" sz="half" idx="10"/>
          </p:nvPr>
        </p:nvSpPr>
        <p:spPr>
          <a:xfrm>
            <a:off x="609600" y="6356356"/>
            <a:ext cx="2844800" cy="365125"/>
          </a:xfrm>
          <a:prstGeom prst="rect">
            <a:avLst/>
          </a:prstGeom>
        </p:spPr>
        <p:txBody>
          <a:bodyPr/>
          <a:lstStyle/>
          <a:p>
            <a:endParaRPr lang="en-ZA" dirty="0"/>
          </a:p>
        </p:txBody>
      </p:sp>
      <p:sp>
        <p:nvSpPr>
          <p:cNvPr id="8" name="Footer Placeholder 7"/>
          <p:cNvSpPr>
            <a:spLocks noGrp="1"/>
          </p:cNvSpPr>
          <p:nvPr>
            <p:ph type="ftr" sz="quarter" idx="11"/>
          </p:nvPr>
        </p:nvSpPr>
        <p:spPr>
          <a:xfrm>
            <a:off x="4165600" y="6356356"/>
            <a:ext cx="3860800" cy="365125"/>
          </a:xfrm>
          <a:prstGeom prst="rect">
            <a:avLst/>
          </a:prstGeom>
        </p:spPr>
        <p:txBody>
          <a:bodyPr/>
          <a:lstStyle/>
          <a:p>
            <a:endParaRPr lang="en-ZA" dirty="0"/>
          </a:p>
        </p:txBody>
      </p:sp>
      <p:sp>
        <p:nvSpPr>
          <p:cNvPr id="9" name="Slide Number Placeholder 8"/>
          <p:cNvSpPr>
            <a:spLocks noGrp="1"/>
          </p:cNvSpPr>
          <p:nvPr>
            <p:ph type="sldNum" sz="quarter" idx="12"/>
          </p:nvPr>
        </p:nvSpPr>
        <p:spPr>
          <a:xfrm>
            <a:off x="8737600" y="6356356"/>
            <a:ext cx="2844800" cy="365125"/>
          </a:xfrm>
          <a:prstGeom prst="rect">
            <a:avLst/>
          </a:prstGeom>
        </p:spPr>
        <p:txBody>
          <a:bodyPr/>
          <a:lstStyle/>
          <a:p>
            <a:fld id="{6580E047-AC8E-434C-9B9D-A9E24C6CAA86}" type="slidenum">
              <a:rPr lang="en-ZA" smtClean="0"/>
              <a:t>‹#›</a:t>
            </a:fld>
            <a:endParaRPr lang="en-ZA" dirty="0"/>
          </a:p>
        </p:txBody>
      </p:sp>
    </p:spTree>
    <p:extLst>
      <p:ext uri="{BB962C8B-B14F-4D97-AF65-F5344CB8AC3E}">
        <p14:creationId xmlns:p14="http://schemas.microsoft.com/office/powerpoint/2010/main" val="26317279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NSDF Title Only">
    <p:spTree>
      <p:nvGrpSpPr>
        <p:cNvPr id="1" name=""/>
        <p:cNvGrpSpPr/>
        <p:nvPr/>
      </p:nvGrpSpPr>
      <p:grpSpPr>
        <a:xfrm>
          <a:off x="0" y="0"/>
          <a:ext cx="0" cy="0"/>
          <a:chOff x="0" y="0"/>
          <a:chExt cx="0" cy="0"/>
        </a:xfrm>
      </p:grpSpPr>
      <p:sp>
        <p:nvSpPr>
          <p:cNvPr id="2" name="Title 1"/>
          <p:cNvSpPr>
            <a:spLocks noGrp="1"/>
          </p:cNvSpPr>
          <p:nvPr>
            <p:ph type="title"/>
          </p:nvPr>
        </p:nvSpPr>
        <p:spPr>
          <a:xfrm>
            <a:off x="1" y="274638"/>
            <a:ext cx="12207939" cy="981012"/>
          </a:xfrm>
          <a:prstGeom prst="rect">
            <a:avLst/>
          </a:prstGeom>
        </p:spPr>
        <p:txBody>
          <a:bodyPr/>
          <a:lstStyle/>
          <a:p>
            <a:r>
              <a:rPr lang="en-US"/>
              <a:t>Click to edit Master title style</a:t>
            </a:r>
            <a:endParaRPr lang="en-ZA"/>
          </a:p>
        </p:txBody>
      </p:sp>
      <p:sp>
        <p:nvSpPr>
          <p:cNvPr id="3" name="Date Placeholder 2"/>
          <p:cNvSpPr>
            <a:spLocks noGrp="1"/>
          </p:cNvSpPr>
          <p:nvPr>
            <p:ph type="dt" sz="half" idx="10"/>
          </p:nvPr>
        </p:nvSpPr>
        <p:spPr>
          <a:xfrm>
            <a:off x="609600" y="6356356"/>
            <a:ext cx="2844800" cy="365125"/>
          </a:xfrm>
          <a:prstGeom prst="rect">
            <a:avLst/>
          </a:prstGeom>
        </p:spPr>
        <p:txBody>
          <a:bodyPr/>
          <a:lstStyle/>
          <a:p>
            <a:endParaRPr lang="en-ZA" dirty="0"/>
          </a:p>
        </p:txBody>
      </p:sp>
      <p:sp>
        <p:nvSpPr>
          <p:cNvPr id="4" name="Footer Placeholder 3"/>
          <p:cNvSpPr>
            <a:spLocks noGrp="1"/>
          </p:cNvSpPr>
          <p:nvPr>
            <p:ph type="ftr" sz="quarter" idx="11"/>
          </p:nvPr>
        </p:nvSpPr>
        <p:spPr>
          <a:xfrm>
            <a:off x="4165600" y="6356356"/>
            <a:ext cx="3860800" cy="365125"/>
          </a:xfrm>
          <a:prstGeom prst="rect">
            <a:avLst/>
          </a:prstGeom>
        </p:spPr>
        <p:txBody>
          <a:bodyPr/>
          <a:lstStyle/>
          <a:p>
            <a:endParaRPr lang="en-ZA" dirty="0"/>
          </a:p>
        </p:txBody>
      </p:sp>
    </p:spTree>
    <p:extLst>
      <p:ext uri="{BB962C8B-B14F-4D97-AF65-F5344CB8AC3E}">
        <p14:creationId xmlns:p14="http://schemas.microsoft.com/office/powerpoint/2010/main" val="3328769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theme" Target="../theme/theme2.xml"/><Relationship Id="rId3" Type="http://schemas.openxmlformats.org/officeDocument/2006/relationships/slideLayout" Target="../slideLayouts/slideLayout21.xml"/><Relationship Id="rId21" Type="http://schemas.openxmlformats.org/officeDocument/2006/relationships/image" Target="../media/image6.png"/><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20" Type="http://schemas.openxmlformats.org/officeDocument/2006/relationships/image" Target="../media/image1.jpeg"/><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24" Type="http://schemas.openxmlformats.org/officeDocument/2006/relationships/image" Target="../media/image9.png"/><Relationship Id="rId5" Type="http://schemas.openxmlformats.org/officeDocument/2006/relationships/slideLayout" Target="../slideLayouts/slideLayout23.xml"/><Relationship Id="rId15" Type="http://schemas.openxmlformats.org/officeDocument/2006/relationships/slideLayout" Target="../slideLayouts/slideLayout33.xml"/><Relationship Id="rId23" Type="http://schemas.openxmlformats.org/officeDocument/2006/relationships/image" Target="../media/image8.png"/><Relationship Id="rId10" Type="http://schemas.openxmlformats.org/officeDocument/2006/relationships/slideLayout" Target="../slideLayouts/slideLayout28.xml"/><Relationship Id="rId19" Type="http://schemas.openxmlformats.org/officeDocument/2006/relationships/image" Target="../media/image5.jpeg"/><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 Id="rId22" Type="http://schemas.openxmlformats.org/officeDocument/2006/relationships/image" Target="../media/image7.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43.xml"/><Relationship Id="rId13" Type="http://schemas.openxmlformats.org/officeDocument/2006/relationships/slideLayout" Target="../slideLayouts/slideLayout48.xml"/><Relationship Id="rId18" Type="http://schemas.openxmlformats.org/officeDocument/2006/relationships/slideLayout" Target="../slideLayouts/slideLayout53.xml"/><Relationship Id="rId3" Type="http://schemas.openxmlformats.org/officeDocument/2006/relationships/slideLayout" Target="../slideLayouts/slideLayout38.xml"/><Relationship Id="rId7" Type="http://schemas.openxmlformats.org/officeDocument/2006/relationships/slideLayout" Target="../slideLayouts/slideLayout42.xml"/><Relationship Id="rId12" Type="http://schemas.openxmlformats.org/officeDocument/2006/relationships/slideLayout" Target="../slideLayouts/slideLayout47.xml"/><Relationship Id="rId17" Type="http://schemas.openxmlformats.org/officeDocument/2006/relationships/slideLayout" Target="../slideLayouts/slideLayout52.xml"/><Relationship Id="rId2" Type="http://schemas.openxmlformats.org/officeDocument/2006/relationships/slideLayout" Target="../slideLayouts/slideLayout37.xml"/><Relationship Id="rId16" Type="http://schemas.openxmlformats.org/officeDocument/2006/relationships/slideLayout" Target="../slideLayouts/slideLayout51.xml"/><Relationship Id="rId1" Type="http://schemas.openxmlformats.org/officeDocument/2006/relationships/slideLayout" Target="../slideLayouts/slideLayout36.xml"/><Relationship Id="rId6" Type="http://schemas.openxmlformats.org/officeDocument/2006/relationships/slideLayout" Target="../slideLayouts/slideLayout41.xml"/><Relationship Id="rId11" Type="http://schemas.openxmlformats.org/officeDocument/2006/relationships/slideLayout" Target="../slideLayouts/slideLayout46.xml"/><Relationship Id="rId5" Type="http://schemas.openxmlformats.org/officeDocument/2006/relationships/slideLayout" Target="../slideLayouts/slideLayout40.xml"/><Relationship Id="rId15" Type="http://schemas.openxmlformats.org/officeDocument/2006/relationships/slideLayout" Target="../slideLayouts/slideLayout50.xml"/><Relationship Id="rId10" Type="http://schemas.openxmlformats.org/officeDocument/2006/relationships/slideLayout" Target="../slideLayouts/slideLayout45.xml"/><Relationship Id="rId19" Type="http://schemas.openxmlformats.org/officeDocument/2006/relationships/theme" Target="../theme/theme3.xml"/><Relationship Id="rId4" Type="http://schemas.openxmlformats.org/officeDocument/2006/relationships/slideLayout" Target="../slideLayouts/slideLayout39.xml"/><Relationship Id="rId9" Type="http://schemas.openxmlformats.org/officeDocument/2006/relationships/slideLayout" Target="../slideLayouts/slideLayout44.xml"/><Relationship Id="rId14" Type="http://schemas.openxmlformats.org/officeDocument/2006/relationships/slideLayout" Target="../slideLayouts/slideLayout4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A4C612FE-6D1D-1042-87E4-08CBFCE46325}"/>
              </a:ext>
            </a:extLst>
          </p:cNvPr>
          <p:cNvSpPr/>
          <p:nvPr userDrawn="1"/>
        </p:nvSpPr>
        <p:spPr>
          <a:xfrm>
            <a:off x="1" y="1255650"/>
            <a:ext cx="12207939" cy="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3" name="Text Placeholder 2"/>
          <p:cNvSpPr>
            <a:spLocks noGrp="1"/>
          </p:cNvSpPr>
          <p:nvPr>
            <p:ph type="body" idx="1"/>
          </p:nvPr>
        </p:nvSpPr>
        <p:spPr>
          <a:xfrm>
            <a:off x="609600" y="1493205"/>
            <a:ext cx="10972800" cy="46329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9" name="Picture 6" descr="DRDLR Powerpoint Presentation.jpg">
            <a:extLst>
              <a:ext uri="{FF2B5EF4-FFF2-40B4-BE49-F238E27FC236}">
                <a16:creationId xmlns:a16="http://schemas.microsoft.com/office/drawing/2014/main" id="{104DF176-F811-4130-9FD0-DBCE6C63C0A5}"/>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84084" b="11834"/>
          <a:stretch/>
        </p:blipFill>
        <p:spPr bwMode="auto">
          <a:xfrm>
            <a:off x="0" y="6588356"/>
            <a:ext cx="12192000" cy="3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746617387"/>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719" r:id="rId12"/>
    <p:sldLayoutId id="2147483720" r:id="rId13"/>
    <p:sldLayoutId id="2147483721" r:id="rId14"/>
    <p:sldLayoutId id="2147483722" r:id="rId15"/>
    <p:sldLayoutId id="2147483723" r:id="rId16"/>
    <p:sldLayoutId id="2147483724" r:id="rId17"/>
    <p:sldLayoutId id="2147483725" r:id="rId18"/>
  </p:sldLayoutIdLst>
  <p:hf hdr="0" ftr="0" dt="0"/>
  <p:txStyles>
    <p:titleStyle>
      <a:lvl1pPr algn="ctr" defTabSz="493776" rtl="0" eaLnBrk="1" latinLnBrk="0" hangingPunct="1">
        <a:spcBef>
          <a:spcPct val="0"/>
        </a:spcBef>
        <a:buNone/>
        <a:defRPr lang="en-ZA" sz="3600" b="1" kern="1200" dirty="0">
          <a:solidFill>
            <a:schemeClr val="lt1"/>
          </a:solidFill>
          <a:latin typeface="+mn-lt"/>
          <a:ea typeface="+mn-ea"/>
          <a:cs typeface="+mn-cs"/>
        </a:defRPr>
      </a:lvl1pPr>
    </p:titleStyle>
    <p:bodyStyle>
      <a:lvl1pPr marL="0" indent="0" algn="l" defTabSz="493776" rtl="0" eaLnBrk="1" latinLnBrk="0" hangingPunct="1">
        <a:lnSpc>
          <a:spcPct val="110000"/>
        </a:lnSpc>
        <a:spcBef>
          <a:spcPct val="20000"/>
        </a:spcBef>
        <a:buFont typeface="Arial"/>
        <a:buNone/>
        <a:defRPr sz="2160" kern="1200">
          <a:solidFill>
            <a:schemeClr val="tx1"/>
          </a:solidFill>
          <a:latin typeface="+mn-lt"/>
          <a:ea typeface="+mn-ea"/>
          <a:cs typeface="+mn-cs"/>
        </a:defRPr>
      </a:lvl1pPr>
      <a:lvl2pPr marL="489888" indent="-308610"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2pPr>
      <a:lvl3pPr marL="730944" indent="-246888" algn="l" defTabSz="493776" rtl="0" eaLnBrk="1" latinLnBrk="0" hangingPunct="1">
        <a:lnSpc>
          <a:spcPct val="110000"/>
        </a:lnSpc>
        <a:spcBef>
          <a:spcPct val="20000"/>
        </a:spcBef>
        <a:buClr>
          <a:srgbClr val="E9A934"/>
        </a:buClr>
        <a:buSzPct val="100000"/>
        <a:buFont typeface="Lucida Grande"/>
        <a:buChar char="-"/>
        <a:defRPr sz="1944" kern="1200">
          <a:solidFill>
            <a:schemeClr val="tx1"/>
          </a:solidFill>
          <a:latin typeface="+mn-lt"/>
          <a:ea typeface="+mn-ea"/>
          <a:cs typeface="+mn-cs"/>
        </a:defRPr>
      </a:lvl3pPr>
      <a:lvl4pPr marL="991440"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4pPr>
      <a:lvl5pPr marL="1251936"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5pPr>
      <a:lvl6pPr marL="2715768" indent="-246888" algn="l" defTabSz="493776" rtl="0" eaLnBrk="1" latinLnBrk="0" hangingPunct="1">
        <a:spcBef>
          <a:spcPct val="20000"/>
        </a:spcBef>
        <a:buFont typeface="Arial"/>
        <a:buChar char="•"/>
        <a:defRPr sz="2160" kern="1200">
          <a:solidFill>
            <a:schemeClr val="tx1"/>
          </a:solidFill>
          <a:latin typeface="+mn-lt"/>
          <a:ea typeface="+mn-ea"/>
          <a:cs typeface="+mn-cs"/>
        </a:defRPr>
      </a:lvl6pPr>
      <a:lvl7pPr marL="3209544" indent="-246888" algn="l" defTabSz="493776" rtl="0" eaLnBrk="1" latinLnBrk="0" hangingPunct="1">
        <a:spcBef>
          <a:spcPct val="20000"/>
        </a:spcBef>
        <a:buFont typeface="Arial"/>
        <a:buChar char="•"/>
        <a:defRPr sz="2160" kern="1200">
          <a:solidFill>
            <a:schemeClr val="tx1"/>
          </a:solidFill>
          <a:latin typeface="+mn-lt"/>
          <a:ea typeface="+mn-ea"/>
          <a:cs typeface="+mn-cs"/>
        </a:defRPr>
      </a:lvl7pPr>
      <a:lvl8pPr marL="3703320" indent="-246888" algn="l" defTabSz="493776" rtl="0" eaLnBrk="1" latinLnBrk="0" hangingPunct="1">
        <a:spcBef>
          <a:spcPct val="20000"/>
        </a:spcBef>
        <a:buFont typeface="Arial"/>
        <a:buChar char="•"/>
        <a:defRPr sz="2160" kern="1200">
          <a:solidFill>
            <a:schemeClr val="tx1"/>
          </a:solidFill>
          <a:latin typeface="+mn-lt"/>
          <a:ea typeface="+mn-ea"/>
          <a:cs typeface="+mn-cs"/>
        </a:defRPr>
      </a:lvl8pPr>
      <a:lvl9pPr marL="4197096" indent="-246888" algn="l" defTabSz="493776" rtl="0" eaLnBrk="1" latinLnBrk="0" hangingPunct="1">
        <a:spcBef>
          <a:spcPct val="20000"/>
        </a:spcBef>
        <a:buFont typeface="Arial"/>
        <a:buChar char="•"/>
        <a:defRPr sz="2160" kern="1200">
          <a:solidFill>
            <a:schemeClr val="tx1"/>
          </a:solidFill>
          <a:latin typeface="+mn-lt"/>
          <a:ea typeface="+mn-ea"/>
          <a:cs typeface="+mn-cs"/>
        </a:defRPr>
      </a:lvl9pPr>
    </p:bodyStyle>
    <p:otherStyle>
      <a:defPPr>
        <a:defRPr lang="en-US"/>
      </a:defPPr>
      <a:lvl1pPr marL="0" algn="l" defTabSz="493776" rtl="0" eaLnBrk="1" latinLnBrk="0" hangingPunct="1">
        <a:defRPr sz="1944" kern="1200">
          <a:solidFill>
            <a:schemeClr val="tx1"/>
          </a:solidFill>
          <a:latin typeface="+mn-lt"/>
          <a:ea typeface="+mn-ea"/>
          <a:cs typeface="+mn-cs"/>
        </a:defRPr>
      </a:lvl1pPr>
      <a:lvl2pPr marL="493776" algn="l" defTabSz="493776" rtl="0" eaLnBrk="1" latinLnBrk="0" hangingPunct="1">
        <a:defRPr sz="1944" kern="1200">
          <a:solidFill>
            <a:schemeClr val="tx1"/>
          </a:solidFill>
          <a:latin typeface="+mn-lt"/>
          <a:ea typeface="+mn-ea"/>
          <a:cs typeface="+mn-cs"/>
        </a:defRPr>
      </a:lvl2pPr>
      <a:lvl3pPr marL="987552" algn="l" defTabSz="493776" rtl="0" eaLnBrk="1" latinLnBrk="0" hangingPunct="1">
        <a:defRPr sz="1944" kern="1200">
          <a:solidFill>
            <a:schemeClr val="tx1"/>
          </a:solidFill>
          <a:latin typeface="+mn-lt"/>
          <a:ea typeface="+mn-ea"/>
          <a:cs typeface="+mn-cs"/>
        </a:defRPr>
      </a:lvl3pPr>
      <a:lvl4pPr marL="1481328" algn="l" defTabSz="493776" rtl="0" eaLnBrk="1" latinLnBrk="0" hangingPunct="1">
        <a:defRPr sz="1944" kern="1200">
          <a:solidFill>
            <a:schemeClr val="tx1"/>
          </a:solidFill>
          <a:latin typeface="+mn-lt"/>
          <a:ea typeface="+mn-ea"/>
          <a:cs typeface="+mn-cs"/>
        </a:defRPr>
      </a:lvl4pPr>
      <a:lvl5pPr marL="1975104" algn="l" defTabSz="493776" rtl="0" eaLnBrk="1" latinLnBrk="0" hangingPunct="1">
        <a:defRPr sz="1944" kern="1200">
          <a:solidFill>
            <a:schemeClr val="tx1"/>
          </a:solidFill>
          <a:latin typeface="+mn-lt"/>
          <a:ea typeface="+mn-ea"/>
          <a:cs typeface="+mn-cs"/>
        </a:defRPr>
      </a:lvl5pPr>
      <a:lvl6pPr marL="2468880" algn="l" defTabSz="493776" rtl="0" eaLnBrk="1" latinLnBrk="0" hangingPunct="1">
        <a:defRPr sz="1944" kern="1200">
          <a:solidFill>
            <a:schemeClr val="tx1"/>
          </a:solidFill>
          <a:latin typeface="+mn-lt"/>
          <a:ea typeface="+mn-ea"/>
          <a:cs typeface="+mn-cs"/>
        </a:defRPr>
      </a:lvl6pPr>
      <a:lvl7pPr marL="2962656" algn="l" defTabSz="493776" rtl="0" eaLnBrk="1" latinLnBrk="0" hangingPunct="1">
        <a:defRPr sz="1944" kern="1200">
          <a:solidFill>
            <a:schemeClr val="tx1"/>
          </a:solidFill>
          <a:latin typeface="+mn-lt"/>
          <a:ea typeface="+mn-ea"/>
          <a:cs typeface="+mn-cs"/>
        </a:defRPr>
      </a:lvl7pPr>
      <a:lvl8pPr marL="3456432" algn="l" defTabSz="493776" rtl="0" eaLnBrk="1" latinLnBrk="0" hangingPunct="1">
        <a:defRPr sz="1944" kern="1200">
          <a:solidFill>
            <a:schemeClr val="tx1"/>
          </a:solidFill>
          <a:latin typeface="+mn-lt"/>
          <a:ea typeface="+mn-ea"/>
          <a:cs typeface="+mn-cs"/>
        </a:defRPr>
      </a:lvl8pPr>
      <a:lvl9pPr marL="3950208" algn="l" defTabSz="493776" rtl="0" eaLnBrk="1" latinLnBrk="0" hangingPunct="1">
        <a:defRPr sz="1944"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0" name="Picture 1">
            <a:extLst>
              <a:ext uri="{FF2B5EF4-FFF2-40B4-BE49-F238E27FC236}">
                <a16:creationId xmlns:a16="http://schemas.microsoft.com/office/drawing/2014/main" id="{8CA45FC0-7828-4621-9632-CF0A641BB43D}"/>
              </a:ext>
            </a:extLst>
          </p:cNvPr>
          <p:cNvPicPr>
            <a:picLocks noChangeAspect="1"/>
          </p:cNvPicPr>
          <p:nvPr userDrawn="1"/>
        </p:nvPicPr>
        <p:blipFill>
          <a:blip r:embed="rId19" cstate="hqprint">
            <a:extLst>
              <a:ext uri="{28A0092B-C50C-407E-A947-70E740481C1C}">
                <a14:useLocalDpi xmlns:a14="http://schemas.microsoft.com/office/drawing/2010/main" val="0"/>
              </a:ext>
            </a:extLst>
          </a:blip>
          <a:srcRect t="24004" b="31992"/>
          <a:stretch>
            <a:fillRect/>
          </a:stretch>
        </p:blipFill>
        <p:spPr bwMode="auto">
          <a:xfrm>
            <a:off x="28575" y="6243554"/>
            <a:ext cx="1939373" cy="6033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 name="Rectangle 17">
            <a:extLst>
              <a:ext uri="{FF2B5EF4-FFF2-40B4-BE49-F238E27FC236}">
                <a16:creationId xmlns:a16="http://schemas.microsoft.com/office/drawing/2014/main" id="{A4C612FE-6D1D-1042-87E4-08CBFCE46325}"/>
              </a:ext>
            </a:extLst>
          </p:cNvPr>
          <p:cNvSpPr/>
          <p:nvPr userDrawn="1"/>
        </p:nvSpPr>
        <p:spPr>
          <a:xfrm>
            <a:off x="1" y="1255650"/>
            <a:ext cx="12207939" cy="288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620" dirty="0"/>
          </a:p>
        </p:txBody>
      </p:sp>
      <p:sp>
        <p:nvSpPr>
          <p:cNvPr id="3" name="Text Placeholder 2"/>
          <p:cNvSpPr>
            <a:spLocks noGrp="1"/>
          </p:cNvSpPr>
          <p:nvPr>
            <p:ph type="body" idx="1"/>
          </p:nvPr>
        </p:nvSpPr>
        <p:spPr>
          <a:xfrm>
            <a:off x="609600" y="1493205"/>
            <a:ext cx="10972800" cy="463295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ZA" dirty="0"/>
          </a:p>
        </p:txBody>
      </p:sp>
      <p:pic>
        <p:nvPicPr>
          <p:cNvPr id="9" name="Picture 6" descr="DRDLR Powerpoint Presentation.jpg">
            <a:extLst>
              <a:ext uri="{FF2B5EF4-FFF2-40B4-BE49-F238E27FC236}">
                <a16:creationId xmlns:a16="http://schemas.microsoft.com/office/drawing/2014/main" id="{104DF176-F811-4130-9FD0-DBCE6C63C0A5}"/>
              </a:ext>
            </a:extLst>
          </p:cNvPr>
          <p:cNvPicPr>
            <a:picLocks noChangeAspect="1"/>
          </p:cNvPicPr>
          <p:nvPr userDrawn="1"/>
        </p:nvPicPr>
        <p:blipFill rotWithShape="1">
          <a:blip r:embed="rId20">
            <a:extLst>
              <a:ext uri="{28A0092B-C50C-407E-A947-70E740481C1C}">
                <a14:useLocalDpi xmlns:a14="http://schemas.microsoft.com/office/drawing/2010/main" val="0"/>
              </a:ext>
            </a:extLst>
          </a:blip>
          <a:srcRect t="84084" b="11834"/>
          <a:stretch/>
        </p:blipFill>
        <p:spPr bwMode="auto">
          <a:xfrm>
            <a:off x="7970" y="5904899"/>
            <a:ext cx="12192000" cy="338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2">
            <a:extLst>
              <a:ext uri="{FF2B5EF4-FFF2-40B4-BE49-F238E27FC236}">
                <a16:creationId xmlns:a16="http://schemas.microsoft.com/office/drawing/2014/main" id="{C088BA2E-B0C0-45FF-909D-A504A7A0C233}"/>
              </a:ext>
            </a:extLst>
          </p:cNvPr>
          <p:cNvPicPr>
            <a:picLocks noChangeAspect="1"/>
          </p:cNvPicPr>
          <p:nvPr userDrawn="1"/>
        </p:nvPicPr>
        <p:blipFill>
          <a:blip r:embed="rId21">
            <a:extLst>
              <a:ext uri="{28A0092B-C50C-407E-A947-70E740481C1C}">
                <a14:useLocalDpi xmlns:a14="http://schemas.microsoft.com/office/drawing/2010/main" val="0"/>
              </a:ext>
            </a:extLst>
          </a:blip>
          <a:srcRect/>
          <a:stretch>
            <a:fillRect/>
          </a:stretch>
        </p:blipFill>
        <p:spPr bwMode="auto">
          <a:xfrm>
            <a:off x="11074400" y="6358335"/>
            <a:ext cx="508000" cy="4504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a:extLst>
              <a:ext uri="{FF2B5EF4-FFF2-40B4-BE49-F238E27FC236}">
                <a16:creationId xmlns:a16="http://schemas.microsoft.com/office/drawing/2014/main" id="{035D1932-A4DB-439C-871E-AC5C383AC906}"/>
              </a:ext>
            </a:extLst>
          </p:cNvPr>
          <p:cNvPicPr>
            <a:picLocks noChangeAspect="1"/>
          </p:cNvPicPr>
          <p:nvPr userDrawn="1"/>
        </p:nvPicPr>
        <p:blipFill rotWithShape="1">
          <a:blip r:embed="rId22"/>
          <a:srcRect t="9064" b="17502"/>
          <a:stretch/>
        </p:blipFill>
        <p:spPr>
          <a:xfrm>
            <a:off x="3076668" y="6334919"/>
            <a:ext cx="1296549" cy="448257"/>
          </a:xfrm>
          <a:prstGeom prst="rect">
            <a:avLst/>
          </a:prstGeom>
        </p:spPr>
      </p:pic>
      <p:pic>
        <p:nvPicPr>
          <p:cNvPr id="8" name="Picture 7">
            <a:extLst>
              <a:ext uri="{FF2B5EF4-FFF2-40B4-BE49-F238E27FC236}">
                <a16:creationId xmlns:a16="http://schemas.microsoft.com/office/drawing/2014/main" id="{704858E0-CA92-49F8-BCF9-28A1EE1B967B}"/>
              </a:ext>
            </a:extLst>
          </p:cNvPr>
          <p:cNvPicPr>
            <a:picLocks noChangeAspect="1"/>
          </p:cNvPicPr>
          <p:nvPr userDrawn="1"/>
        </p:nvPicPr>
        <p:blipFill>
          <a:blip r:embed="rId23"/>
          <a:stretch>
            <a:fillRect/>
          </a:stretch>
        </p:blipFill>
        <p:spPr>
          <a:xfrm>
            <a:off x="5850938" y="6334919"/>
            <a:ext cx="1145025" cy="448257"/>
          </a:xfrm>
          <a:prstGeom prst="rect">
            <a:avLst/>
          </a:prstGeom>
        </p:spPr>
      </p:pic>
      <p:pic>
        <p:nvPicPr>
          <p:cNvPr id="12" name="Picture 11">
            <a:extLst>
              <a:ext uri="{FF2B5EF4-FFF2-40B4-BE49-F238E27FC236}">
                <a16:creationId xmlns:a16="http://schemas.microsoft.com/office/drawing/2014/main" id="{7159E673-8E9D-4A17-8DF7-687C2CC97619}"/>
              </a:ext>
            </a:extLst>
          </p:cNvPr>
          <p:cNvPicPr>
            <a:picLocks noChangeAspect="1"/>
          </p:cNvPicPr>
          <p:nvPr userDrawn="1"/>
        </p:nvPicPr>
        <p:blipFill rotWithShape="1">
          <a:blip r:embed="rId24"/>
          <a:srcRect l="12822" t="18512" r="12761" b="18109"/>
          <a:stretch/>
        </p:blipFill>
        <p:spPr>
          <a:xfrm>
            <a:off x="8836529" y="6334918"/>
            <a:ext cx="935495" cy="448258"/>
          </a:xfrm>
          <a:prstGeom prst="rect">
            <a:avLst/>
          </a:prstGeom>
        </p:spPr>
      </p:pic>
    </p:spTree>
    <p:extLst>
      <p:ext uri="{BB962C8B-B14F-4D97-AF65-F5344CB8AC3E}">
        <p14:creationId xmlns:p14="http://schemas.microsoft.com/office/powerpoint/2010/main" val="350942900"/>
      </p:ext>
    </p:extLst>
  </p:cSld>
  <p:clrMap bg1="lt1" tx1="dk1" bg2="lt2" tx2="dk2" accent1="accent1" accent2="accent2" accent3="accent3" accent4="accent4" accent5="accent5" accent6="accent6" hlink="hlink" folHlink="folHlink"/>
  <p:sldLayoutIdLst>
    <p:sldLayoutId id="2147483727" r:id="rId1"/>
    <p:sldLayoutId id="2147483728" r:id="rId2"/>
    <p:sldLayoutId id="2147483729" r:id="rId3"/>
    <p:sldLayoutId id="2147483730" r:id="rId4"/>
    <p:sldLayoutId id="2147483731" r:id="rId5"/>
    <p:sldLayoutId id="2147483732" r:id="rId6"/>
    <p:sldLayoutId id="2147483733" r:id="rId7"/>
    <p:sldLayoutId id="2147483734" r:id="rId8"/>
    <p:sldLayoutId id="2147483735" r:id="rId9"/>
    <p:sldLayoutId id="2147483736" r:id="rId10"/>
    <p:sldLayoutId id="2147483737" r:id="rId11"/>
    <p:sldLayoutId id="2147483738" r:id="rId12"/>
    <p:sldLayoutId id="2147483739" r:id="rId13"/>
    <p:sldLayoutId id="2147483740" r:id="rId14"/>
    <p:sldLayoutId id="2147483741" r:id="rId15"/>
    <p:sldLayoutId id="2147483742" r:id="rId16"/>
    <p:sldLayoutId id="2147483743" r:id="rId17"/>
  </p:sldLayoutIdLst>
  <p:hf hdr="0" ftr="0" dt="0"/>
  <p:txStyles>
    <p:titleStyle>
      <a:lvl1pPr algn="ctr" defTabSz="493776" rtl="0" eaLnBrk="1" latinLnBrk="0" hangingPunct="1">
        <a:spcBef>
          <a:spcPct val="0"/>
        </a:spcBef>
        <a:buNone/>
        <a:defRPr lang="en-ZA" sz="3600" b="1" kern="1200" dirty="0">
          <a:solidFill>
            <a:schemeClr val="lt1"/>
          </a:solidFill>
          <a:latin typeface="+mn-lt"/>
          <a:ea typeface="+mn-ea"/>
          <a:cs typeface="+mn-cs"/>
        </a:defRPr>
      </a:lvl1pPr>
    </p:titleStyle>
    <p:bodyStyle>
      <a:lvl1pPr marL="0" indent="0" algn="l" defTabSz="493776" rtl="0" eaLnBrk="1" latinLnBrk="0" hangingPunct="1">
        <a:lnSpc>
          <a:spcPct val="110000"/>
        </a:lnSpc>
        <a:spcBef>
          <a:spcPct val="20000"/>
        </a:spcBef>
        <a:buFont typeface="Arial"/>
        <a:buNone/>
        <a:defRPr sz="2160" kern="1200">
          <a:solidFill>
            <a:schemeClr val="tx1"/>
          </a:solidFill>
          <a:latin typeface="+mn-lt"/>
          <a:ea typeface="+mn-ea"/>
          <a:cs typeface="+mn-cs"/>
        </a:defRPr>
      </a:lvl1pPr>
      <a:lvl2pPr marL="489888" indent="-308610"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2pPr>
      <a:lvl3pPr marL="730944" indent="-246888" algn="l" defTabSz="493776" rtl="0" eaLnBrk="1" latinLnBrk="0" hangingPunct="1">
        <a:lnSpc>
          <a:spcPct val="110000"/>
        </a:lnSpc>
        <a:spcBef>
          <a:spcPct val="20000"/>
        </a:spcBef>
        <a:buClr>
          <a:srgbClr val="E9A934"/>
        </a:buClr>
        <a:buSzPct val="100000"/>
        <a:buFont typeface="Lucida Grande"/>
        <a:buChar char="-"/>
        <a:defRPr sz="1944" kern="1200">
          <a:solidFill>
            <a:schemeClr val="tx1"/>
          </a:solidFill>
          <a:latin typeface="+mn-lt"/>
          <a:ea typeface="+mn-ea"/>
          <a:cs typeface="+mn-cs"/>
        </a:defRPr>
      </a:lvl3pPr>
      <a:lvl4pPr marL="991440"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4pPr>
      <a:lvl5pPr marL="1251936" indent="-246888" algn="l" defTabSz="493776" rtl="0" eaLnBrk="1" latinLnBrk="0" hangingPunct="1">
        <a:lnSpc>
          <a:spcPct val="110000"/>
        </a:lnSpc>
        <a:spcBef>
          <a:spcPct val="20000"/>
        </a:spcBef>
        <a:buClr>
          <a:srgbClr val="E9A934"/>
        </a:buClr>
        <a:buFont typeface="Arial"/>
        <a:buChar char="»"/>
        <a:defRPr sz="1944" kern="1200">
          <a:solidFill>
            <a:schemeClr val="tx1"/>
          </a:solidFill>
          <a:latin typeface="+mn-lt"/>
          <a:ea typeface="+mn-ea"/>
          <a:cs typeface="+mn-cs"/>
        </a:defRPr>
      </a:lvl5pPr>
      <a:lvl6pPr marL="2715768" indent="-246888" algn="l" defTabSz="493776" rtl="0" eaLnBrk="1" latinLnBrk="0" hangingPunct="1">
        <a:spcBef>
          <a:spcPct val="20000"/>
        </a:spcBef>
        <a:buFont typeface="Arial"/>
        <a:buChar char="•"/>
        <a:defRPr sz="2160" kern="1200">
          <a:solidFill>
            <a:schemeClr val="tx1"/>
          </a:solidFill>
          <a:latin typeface="+mn-lt"/>
          <a:ea typeface="+mn-ea"/>
          <a:cs typeface="+mn-cs"/>
        </a:defRPr>
      </a:lvl6pPr>
      <a:lvl7pPr marL="3209544" indent="-246888" algn="l" defTabSz="493776" rtl="0" eaLnBrk="1" latinLnBrk="0" hangingPunct="1">
        <a:spcBef>
          <a:spcPct val="20000"/>
        </a:spcBef>
        <a:buFont typeface="Arial"/>
        <a:buChar char="•"/>
        <a:defRPr sz="2160" kern="1200">
          <a:solidFill>
            <a:schemeClr val="tx1"/>
          </a:solidFill>
          <a:latin typeface="+mn-lt"/>
          <a:ea typeface="+mn-ea"/>
          <a:cs typeface="+mn-cs"/>
        </a:defRPr>
      </a:lvl7pPr>
      <a:lvl8pPr marL="3703320" indent="-246888" algn="l" defTabSz="493776" rtl="0" eaLnBrk="1" latinLnBrk="0" hangingPunct="1">
        <a:spcBef>
          <a:spcPct val="20000"/>
        </a:spcBef>
        <a:buFont typeface="Arial"/>
        <a:buChar char="•"/>
        <a:defRPr sz="2160" kern="1200">
          <a:solidFill>
            <a:schemeClr val="tx1"/>
          </a:solidFill>
          <a:latin typeface="+mn-lt"/>
          <a:ea typeface="+mn-ea"/>
          <a:cs typeface="+mn-cs"/>
        </a:defRPr>
      </a:lvl8pPr>
      <a:lvl9pPr marL="4197096" indent="-246888" algn="l" defTabSz="493776" rtl="0" eaLnBrk="1" latinLnBrk="0" hangingPunct="1">
        <a:spcBef>
          <a:spcPct val="20000"/>
        </a:spcBef>
        <a:buFont typeface="Arial"/>
        <a:buChar char="•"/>
        <a:defRPr sz="2160" kern="1200">
          <a:solidFill>
            <a:schemeClr val="tx1"/>
          </a:solidFill>
          <a:latin typeface="+mn-lt"/>
          <a:ea typeface="+mn-ea"/>
          <a:cs typeface="+mn-cs"/>
        </a:defRPr>
      </a:lvl9pPr>
    </p:bodyStyle>
    <p:otherStyle>
      <a:defPPr>
        <a:defRPr lang="en-US"/>
      </a:defPPr>
      <a:lvl1pPr marL="0" algn="l" defTabSz="493776" rtl="0" eaLnBrk="1" latinLnBrk="0" hangingPunct="1">
        <a:defRPr sz="1944" kern="1200">
          <a:solidFill>
            <a:schemeClr val="tx1"/>
          </a:solidFill>
          <a:latin typeface="+mn-lt"/>
          <a:ea typeface="+mn-ea"/>
          <a:cs typeface="+mn-cs"/>
        </a:defRPr>
      </a:lvl1pPr>
      <a:lvl2pPr marL="493776" algn="l" defTabSz="493776" rtl="0" eaLnBrk="1" latinLnBrk="0" hangingPunct="1">
        <a:defRPr sz="1944" kern="1200">
          <a:solidFill>
            <a:schemeClr val="tx1"/>
          </a:solidFill>
          <a:latin typeface="+mn-lt"/>
          <a:ea typeface="+mn-ea"/>
          <a:cs typeface="+mn-cs"/>
        </a:defRPr>
      </a:lvl2pPr>
      <a:lvl3pPr marL="987552" algn="l" defTabSz="493776" rtl="0" eaLnBrk="1" latinLnBrk="0" hangingPunct="1">
        <a:defRPr sz="1944" kern="1200">
          <a:solidFill>
            <a:schemeClr val="tx1"/>
          </a:solidFill>
          <a:latin typeface="+mn-lt"/>
          <a:ea typeface="+mn-ea"/>
          <a:cs typeface="+mn-cs"/>
        </a:defRPr>
      </a:lvl3pPr>
      <a:lvl4pPr marL="1481328" algn="l" defTabSz="493776" rtl="0" eaLnBrk="1" latinLnBrk="0" hangingPunct="1">
        <a:defRPr sz="1944" kern="1200">
          <a:solidFill>
            <a:schemeClr val="tx1"/>
          </a:solidFill>
          <a:latin typeface="+mn-lt"/>
          <a:ea typeface="+mn-ea"/>
          <a:cs typeface="+mn-cs"/>
        </a:defRPr>
      </a:lvl4pPr>
      <a:lvl5pPr marL="1975104" algn="l" defTabSz="493776" rtl="0" eaLnBrk="1" latinLnBrk="0" hangingPunct="1">
        <a:defRPr sz="1944" kern="1200">
          <a:solidFill>
            <a:schemeClr val="tx1"/>
          </a:solidFill>
          <a:latin typeface="+mn-lt"/>
          <a:ea typeface="+mn-ea"/>
          <a:cs typeface="+mn-cs"/>
        </a:defRPr>
      </a:lvl5pPr>
      <a:lvl6pPr marL="2468880" algn="l" defTabSz="493776" rtl="0" eaLnBrk="1" latinLnBrk="0" hangingPunct="1">
        <a:defRPr sz="1944" kern="1200">
          <a:solidFill>
            <a:schemeClr val="tx1"/>
          </a:solidFill>
          <a:latin typeface="+mn-lt"/>
          <a:ea typeface="+mn-ea"/>
          <a:cs typeface="+mn-cs"/>
        </a:defRPr>
      </a:lvl6pPr>
      <a:lvl7pPr marL="2962656" algn="l" defTabSz="493776" rtl="0" eaLnBrk="1" latinLnBrk="0" hangingPunct="1">
        <a:defRPr sz="1944" kern="1200">
          <a:solidFill>
            <a:schemeClr val="tx1"/>
          </a:solidFill>
          <a:latin typeface="+mn-lt"/>
          <a:ea typeface="+mn-ea"/>
          <a:cs typeface="+mn-cs"/>
        </a:defRPr>
      </a:lvl7pPr>
      <a:lvl8pPr marL="3456432" algn="l" defTabSz="493776" rtl="0" eaLnBrk="1" latinLnBrk="0" hangingPunct="1">
        <a:defRPr sz="1944" kern="1200">
          <a:solidFill>
            <a:schemeClr val="tx1"/>
          </a:solidFill>
          <a:latin typeface="+mn-lt"/>
          <a:ea typeface="+mn-ea"/>
          <a:cs typeface="+mn-cs"/>
        </a:defRPr>
      </a:lvl8pPr>
      <a:lvl9pPr marL="3950208" algn="l" defTabSz="493776" rtl="0" eaLnBrk="1" latinLnBrk="0" hangingPunct="1">
        <a:defRPr sz="1944"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7"/>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ZA" dirty="0"/>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ZA" dirty="0"/>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DBC4559-1717-49DF-9CAC-D6D4D95FC3EE}" type="slidenum">
              <a:rPr lang="en-ZA" smtClean="0"/>
              <a:t>‹#›</a:t>
            </a:fld>
            <a:endParaRPr lang="en-ZA" dirty="0"/>
          </a:p>
        </p:txBody>
      </p:sp>
    </p:spTree>
    <p:extLst>
      <p:ext uri="{BB962C8B-B14F-4D97-AF65-F5344CB8AC3E}">
        <p14:creationId xmlns:p14="http://schemas.microsoft.com/office/powerpoint/2010/main" val="1416498352"/>
      </p:ext>
    </p:extLst>
  </p:cSld>
  <p:clrMap bg1="lt1" tx1="dk1" bg2="lt2" tx2="dk2" accent1="accent1" accent2="accent2" accent3="accent3" accent4="accent4" accent5="accent5" accent6="accent6" hlink="hlink" folHlink="folHlink"/>
  <p:sldLayoutIdLst>
    <p:sldLayoutId id="2147483747" r:id="rId1"/>
    <p:sldLayoutId id="2147483748" r:id="rId2"/>
    <p:sldLayoutId id="2147483749" r:id="rId3"/>
    <p:sldLayoutId id="2147483750" r:id="rId4"/>
    <p:sldLayoutId id="2147483751" r:id="rId5"/>
    <p:sldLayoutId id="2147483752" r:id="rId6"/>
    <p:sldLayoutId id="2147483753" r:id="rId7"/>
    <p:sldLayoutId id="2147483754" r:id="rId8"/>
    <p:sldLayoutId id="2147483755" r:id="rId9"/>
    <p:sldLayoutId id="2147483756" r:id="rId10"/>
    <p:sldLayoutId id="2147483757" r:id="rId11"/>
    <p:sldLayoutId id="2147483758" r:id="rId12"/>
    <p:sldLayoutId id="2147483759" r:id="rId13"/>
    <p:sldLayoutId id="2147483760" r:id="rId14"/>
    <p:sldLayoutId id="2147483761" r:id="rId15"/>
    <p:sldLayoutId id="2147483762" r:id="rId16"/>
    <p:sldLayoutId id="2147483763" r:id="rId17"/>
    <p:sldLayoutId id="2147483764" r:id="rId18"/>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competition.org.za/" TargetMode="External"/><Relationship Id="rId2" Type="http://schemas.openxmlformats.org/officeDocument/2006/relationships/notesSlide" Target="../notesSlides/notesSlide1.xml"/><Relationship Id="rId1" Type="http://schemas.openxmlformats.org/officeDocument/2006/relationships/slideLayout" Target="../slideLayouts/slideLayout42.xml"/><Relationship Id="rId4" Type="http://schemas.openxmlformats.org/officeDocument/2006/relationships/image" Target="../media/image1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2.xml"/></Relationships>
</file>

<file path=ppt/slides/_rels/slide14.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4.xml"/><Relationship Id="rId1" Type="http://schemas.openxmlformats.org/officeDocument/2006/relationships/slideLayout" Target="../slideLayouts/slideLayout42.xml"/></Relationships>
</file>

<file path=ppt/slides/_rels/slide1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15.xml"/><Relationship Id="rId1" Type="http://schemas.openxmlformats.org/officeDocument/2006/relationships/slideLayout" Target="../slideLayouts/slideLayout4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9.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2.xml"/></Relationships>
</file>

<file path=ppt/slides/_rels/slide4.xml.rels><?xml version="1.0" encoding="UTF-8" standalone="yes"?>
<Relationships xmlns="http://schemas.openxmlformats.org/package/2006/relationships"><Relationship Id="rId3" Type="http://schemas.openxmlformats.org/officeDocument/2006/relationships/hyperlink" Target="https://static1.squarespace.com/static/52246331e4b0a46e5f1b8ce5/t/64479b2bc1f2fb059457e3a0/1682414382814/IDTT+2022-2023+WP4_Competition+law+and+public+interest.pdf" TargetMode="External"/><Relationship Id="rId2" Type="http://schemas.openxmlformats.org/officeDocument/2006/relationships/notesSlide" Target="../notesSlides/notesSlide4.xml"/><Relationship Id="rId1" Type="http://schemas.openxmlformats.org/officeDocument/2006/relationships/slideLayout" Target="../slideLayouts/slideLayout4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91"/>
        <p:cNvGrpSpPr/>
        <p:nvPr/>
      </p:nvGrpSpPr>
      <p:grpSpPr>
        <a:xfrm>
          <a:off x="0" y="0"/>
          <a:ext cx="0" cy="0"/>
          <a:chOff x="0" y="0"/>
          <a:chExt cx="0" cy="0"/>
        </a:xfrm>
      </p:grpSpPr>
      <p:sp>
        <p:nvSpPr>
          <p:cNvPr id="93" name="Google Shape;93;p1"/>
          <p:cNvSpPr/>
          <p:nvPr/>
        </p:nvSpPr>
        <p:spPr>
          <a:xfrm>
            <a:off x="2512695" y="5752470"/>
            <a:ext cx="7166607" cy="900216"/>
          </a:xfrm>
          <a:prstGeom prst="rect">
            <a:avLst/>
          </a:prstGeom>
          <a:noFill/>
          <a:ln>
            <a:noFill/>
          </a:ln>
        </p:spPr>
        <p:txBody>
          <a:bodyPr spcFirstLastPara="1" wrap="square" lIns="68569" tIns="34275" rIns="68569" bIns="34275" anchor="t" anchorCtr="0">
            <a:spAutoFit/>
          </a:bodyPr>
          <a:lstStyle/>
          <a:p>
            <a:pPr algn="ctr"/>
            <a:r>
              <a:rPr lang="en-ZA" b="1" dirty="0">
                <a:latin typeface="Arial" panose="020B0604020202020204" pitchFamily="34" charset="0"/>
                <a:cs typeface="Arial" panose="020B0604020202020204" pitchFamily="34" charset="0"/>
              </a:rPr>
              <a:t>Authors: Prof Jonathan Klaaren, </a:t>
            </a:r>
            <a:r>
              <a:rPr lang="en-ZA" sz="1800" b="1" dirty="0">
                <a:latin typeface="Arial" panose="020B0604020202020204" pitchFamily="34" charset="0"/>
                <a:cs typeface="Arial" panose="020B0604020202020204" pitchFamily="34" charset="0"/>
              </a:rPr>
              <a:t>Karissa Moothoo Padayachie and Olwethu Shedi </a:t>
            </a:r>
          </a:p>
          <a:p>
            <a:pPr algn="ctr"/>
            <a:endParaRPr lang="en-US" b="1" dirty="0">
              <a:solidFill>
                <a:schemeClr val="dk1"/>
              </a:solidFill>
              <a:latin typeface="Avenir Next" panose="020B0503020202020204" pitchFamily="34" charset="0"/>
              <a:hlinkClick r:id="rId3"/>
            </a:endParaRPr>
          </a:p>
        </p:txBody>
      </p:sp>
      <p:sp>
        <p:nvSpPr>
          <p:cNvPr id="95" name="Google Shape;95;p1"/>
          <p:cNvSpPr/>
          <p:nvPr/>
        </p:nvSpPr>
        <p:spPr>
          <a:xfrm>
            <a:off x="1753627" y="655422"/>
            <a:ext cx="8445258" cy="238497"/>
          </a:xfrm>
          <a:prstGeom prst="rect">
            <a:avLst/>
          </a:prstGeom>
          <a:noFill/>
          <a:ln>
            <a:noFill/>
          </a:ln>
        </p:spPr>
        <p:txBody>
          <a:bodyPr spcFirstLastPara="1" wrap="square" lIns="68569" tIns="34275" rIns="68569" bIns="34275" anchor="t" anchorCtr="0">
            <a:spAutoFit/>
          </a:bodyPr>
          <a:lstStyle/>
          <a:p>
            <a:pPr algn="ctr"/>
            <a:endParaRPr sz="1100" dirty="0">
              <a:highlight>
                <a:srgbClr val="FFFF00"/>
              </a:highlight>
              <a:latin typeface="Avenir Next" panose="020B0503020202020204" pitchFamily="34" charset="0"/>
            </a:endParaRPr>
          </a:p>
        </p:txBody>
      </p:sp>
      <p:sp>
        <p:nvSpPr>
          <p:cNvPr id="9" name="TextBox 8">
            <a:extLst>
              <a:ext uri="{FF2B5EF4-FFF2-40B4-BE49-F238E27FC236}">
                <a16:creationId xmlns:a16="http://schemas.microsoft.com/office/drawing/2014/main" id="{FC205C29-2023-BD65-A446-AA7DC558E251}"/>
              </a:ext>
            </a:extLst>
          </p:cNvPr>
          <p:cNvSpPr txBox="1"/>
          <p:nvPr/>
        </p:nvSpPr>
        <p:spPr>
          <a:xfrm>
            <a:off x="2150441" y="2628900"/>
            <a:ext cx="7651628" cy="954107"/>
          </a:xfrm>
          <a:prstGeom prst="rect">
            <a:avLst/>
          </a:prstGeom>
          <a:noFill/>
        </p:spPr>
        <p:txBody>
          <a:bodyPr wrap="square">
            <a:spAutoFit/>
          </a:bodyPr>
          <a:lstStyle/>
          <a:p>
            <a:pPr algn="ctr"/>
            <a:r>
              <a:rPr lang="en-US" sz="2800" b="1" dirty="0">
                <a:solidFill>
                  <a:schemeClr val="accent2"/>
                </a:solidFill>
                <a:latin typeface="Arial" panose="020B0604020202020204" pitchFamily="34" charset="0"/>
                <a:cs typeface="Arial" panose="020B0604020202020204" pitchFamily="34" charset="0"/>
              </a:rPr>
              <a:t>The impact of competition law remedies on public interest </a:t>
            </a:r>
            <a:endParaRPr lang="en-ZA" sz="3200" b="1" dirty="0">
              <a:solidFill>
                <a:schemeClr val="accent2"/>
              </a:solidFill>
              <a:latin typeface="Arial" panose="020B0604020202020204" pitchFamily="34" charset="0"/>
              <a:cs typeface="Arial" panose="020B0604020202020204" pitchFamily="34" charset="0"/>
            </a:endParaRPr>
          </a:p>
        </p:txBody>
      </p:sp>
      <p:pic>
        <p:nvPicPr>
          <p:cNvPr id="2" name="Picture 1">
            <a:extLst>
              <a:ext uri="{FF2B5EF4-FFF2-40B4-BE49-F238E27FC236}">
                <a16:creationId xmlns:a16="http://schemas.microsoft.com/office/drawing/2014/main" id="{F669A651-4567-5EA2-D870-52F21EB781C9}"/>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4108" y="201197"/>
            <a:ext cx="1524294" cy="2124374"/>
          </a:xfrm>
          <a:prstGeom prst="rect">
            <a:avLst/>
          </a:prstGeom>
        </p:spPr>
      </p:pic>
      <p:sp>
        <p:nvSpPr>
          <p:cNvPr id="3" name="TextBox 2">
            <a:extLst>
              <a:ext uri="{FF2B5EF4-FFF2-40B4-BE49-F238E27FC236}">
                <a16:creationId xmlns:a16="http://schemas.microsoft.com/office/drawing/2014/main" id="{AFB15F24-9CB3-405E-06AB-AD6B0BB40718}"/>
              </a:ext>
            </a:extLst>
          </p:cNvPr>
          <p:cNvSpPr txBox="1"/>
          <p:nvPr/>
        </p:nvSpPr>
        <p:spPr>
          <a:xfrm>
            <a:off x="2781298" y="4206073"/>
            <a:ext cx="6389914" cy="923330"/>
          </a:xfrm>
          <a:prstGeom prst="rect">
            <a:avLst/>
          </a:prstGeom>
          <a:noFill/>
        </p:spPr>
        <p:txBody>
          <a:bodyPr wrap="square" rtlCol="0">
            <a:spAutoFit/>
          </a:bodyPr>
          <a:lstStyle/>
          <a:p>
            <a:pPr algn="ctr"/>
            <a:r>
              <a:rPr lang="en-US" b="1" dirty="0">
                <a:latin typeface="Arial" panose="020B0604020202020204" pitchFamily="34" charset="0"/>
                <a:cs typeface="Arial" panose="020B0604020202020204" pitchFamily="34" charset="0"/>
              </a:rPr>
              <a:t>ACER Conference Presentation</a:t>
            </a:r>
          </a:p>
          <a:p>
            <a:pPr algn="ctr"/>
            <a:endParaRPr lang="en-US" b="1" dirty="0">
              <a:latin typeface="Arial" panose="020B0604020202020204" pitchFamily="34" charset="0"/>
              <a:cs typeface="Arial" panose="020B0604020202020204" pitchFamily="34" charset="0"/>
            </a:endParaRPr>
          </a:p>
          <a:p>
            <a:pPr algn="ctr"/>
            <a:r>
              <a:rPr lang="en-US" b="1" dirty="0">
                <a:latin typeface="Arial" panose="020B0604020202020204" pitchFamily="34" charset="0"/>
                <a:cs typeface="Arial" panose="020B0604020202020204" pitchFamily="34" charset="0"/>
              </a:rPr>
              <a:t>5 October 2023</a:t>
            </a:r>
            <a:endParaRPr lang="en-ZA" b="1" dirty="0">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190500" y="1122217"/>
            <a:ext cx="11801474" cy="5430981"/>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This research on the design/interpretation of public interest conditions in mergers does two things in terms of the theme of this panel</a:t>
            </a:r>
          </a:p>
          <a:p>
            <a:pPr marL="742950" lvl="2" indent="-285750">
              <a:lnSpc>
                <a:spcPct val="150000"/>
              </a:lnSpc>
              <a:spcBef>
                <a:spcPts val="400"/>
              </a:spcBef>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First, it reminds us of the political and regulatory context in which competition authorities work</a:t>
            </a:r>
          </a:p>
          <a:p>
            <a:pPr marL="1200150" lvl="3" indent="-285750">
              <a:lnSpc>
                <a:spcPct val="150000"/>
              </a:lnSpc>
              <a:spcBef>
                <a:spcPts val="400"/>
              </a:spcBef>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We have other panels at this conference speaking on, e.g., how the issues competition and i</a:t>
            </a:r>
            <a:r>
              <a:rPr lang="en-ZA" dirty="0">
                <a:effectLst/>
                <a:latin typeface="Arial" panose="020B0604020202020204" pitchFamily="34" charset="0"/>
                <a:ea typeface="Calibri" panose="020F0502020204030204" pitchFamily="34" charset="0"/>
                <a:cs typeface="Arial" panose="020B0604020202020204" pitchFamily="34" charset="0"/>
              </a:rPr>
              <a:t>n</a:t>
            </a:r>
            <a:r>
              <a:rPr lang="en-ZA" dirty="0">
                <a:latin typeface="Arial" panose="020B0604020202020204" pitchFamily="34" charset="0"/>
                <a:ea typeface="Calibri" panose="020F0502020204030204" pitchFamily="34" charset="0"/>
                <a:cs typeface="Arial" panose="020B0604020202020204" pitchFamily="34" charset="0"/>
              </a:rPr>
              <a:t>equality intersect</a:t>
            </a:r>
          </a:p>
          <a:p>
            <a:pPr marL="1200150" lvl="3" indent="-285750">
              <a:lnSpc>
                <a:spcPct val="150000"/>
              </a:lnSpc>
              <a:spcBef>
                <a:spcPts val="400"/>
              </a:spcBef>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In Eleanor Fox’s terms, competition </a:t>
            </a:r>
            <a:r>
              <a:rPr lang="en-ZA" b="1" dirty="0">
                <a:latin typeface="Arial" panose="020B0604020202020204" pitchFamily="34" charset="0"/>
                <a:ea typeface="Calibri" panose="020F0502020204030204" pitchFamily="34" charset="0"/>
                <a:cs typeface="Arial" panose="020B0604020202020204" pitchFamily="34" charset="0"/>
              </a:rPr>
              <a:t>with</a:t>
            </a:r>
            <a:r>
              <a:rPr lang="en-ZA" dirty="0">
                <a:latin typeface="Arial" panose="020B0604020202020204" pitchFamily="34" charset="0"/>
                <a:ea typeface="Calibri" panose="020F0502020204030204" pitchFamily="34" charset="0"/>
                <a:cs typeface="Arial" panose="020B0604020202020204" pitchFamily="34" charset="0"/>
              </a:rPr>
              <a:t> public interest factors is part of making markets work for Africa, for all her people, not just elites</a:t>
            </a:r>
          </a:p>
          <a:p>
            <a:pPr marL="742950" lvl="2" indent="-285750">
              <a:lnSpc>
                <a:spcPct val="150000"/>
              </a:lnSpc>
              <a:spcBef>
                <a:spcPts val="400"/>
              </a:spcBef>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Second, as we put it in our working paper recommendations, it reminds researchers and the authorities of </a:t>
            </a:r>
            <a:r>
              <a:rPr lang="en-ZA" dirty="0">
                <a:solidFill>
                  <a:schemeClr val="dk1"/>
                </a:solidFill>
                <a:latin typeface="Arial" panose="020B0604020202020204" pitchFamily="34" charset="0"/>
                <a:ea typeface="Calibri" panose="020F0502020204030204" pitchFamily="34" charset="0"/>
                <a:cs typeface="Arial" panose="020B0604020202020204" pitchFamily="34" charset="0"/>
              </a:rPr>
              <a:t>the importance of r</a:t>
            </a:r>
            <a:r>
              <a:rPr lang="en-ZA" sz="1800" kern="1200" dirty="0">
                <a:solidFill>
                  <a:schemeClr val="dk1"/>
                </a:solidFill>
                <a:effectLst/>
                <a:latin typeface="Arial" panose="020B0604020202020204" pitchFamily="34" charset="0"/>
                <a:cs typeface="Arial" panose="020B0604020202020204" pitchFamily="34" charset="0"/>
              </a:rPr>
              <a:t>egular empirical assessments of the impact of public interest conditions</a:t>
            </a:r>
          </a:p>
          <a:p>
            <a:pPr marL="1200150" lvl="3" indent="-285750">
              <a:lnSpc>
                <a:spcPct val="150000"/>
              </a:lnSpc>
              <a:spcBef>
                <a:spcPts val="400"/>
              </a:spcBef>
              <a:buFont typeface="Arial" panose="020B0604020202020204" pitchFamily="34" charset="0"/>
              <a:buChar char="•"/>
            </a:pPr>
            <a:r>
              <a:rPr lang="en-ZA" dirty="0">
                <a:solidFill>
                  <a:schemeClr val="dk1"/>
                </a:solidFill>
                <a:latin typeface="Arial" panose="020B0604020202020204" pitchFamily="34" charset="0"/>
                <a:cs typeface="Arial" panose="020B0604020202020204" pitchFamily="34" charset="0"/>
              </a:rPr>
              <a:t>T</a:t>
            </a:r>
            <a:r>
              <a:rPr lang="en-ZA" sz="1800" kern="1200" dirty="0">
                <a:solidFill>
                  <a:schemeClr val="dk1"/>
                </a:solidFill>
                <a:effectLst/>
                <a:latin typeface="Arial" panose="020B0604020202020204" pitchFamily="34" charset="0"/>
                <a:cs typeface="Arial" panose="020B0604020202020204" pitchFamily="34" charset="0"/>
              </a:rPr>
              <a:t>o date no systematic, empirical assessment of the impact of public interest conditions in mergers has been conducted</a:t>
            </a: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55619"/>
            <a:ext cx="11868150" cy="966598"/>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venir Next LT Pro" panose="020B0504020202020204" pitchFamily="34" charset="0"/>
              </a:rPr>
              <a:t>How can, and should, competition authorities step up to make markets work better?</a:t>
            </a:r>
          </a:p>
        </p:txBody>
      </p:sp>
      <p:sp>
        <p:nvSpPr>
          <p:cNvPr id="4" name="Rectangle 1">
            <a:extLst>
              <a:ext uri="{FF2B5EF4-FFF2-40B4-BE49-F238E27FC236}">
                <a16:creationId xmlns:a16="http://schemas.microsoft.com/office/drawing/2014/main" id="{89137A79-D35A-1C9F-FF99-FA1606837FF8}"/>
              </a:ext>
            </a:extLst>
          </p:cNvPr>
          <p:cNvSpPr>
            <a:spLocks noChangeArrowheads="1"/>
          </p:cNvSpPr>
          <p:nvPr/>
        </p:nvSpPr>
        <p:spPr bwMode="auto">
          <a:xfrm>
            <a:off x="838200" y="3863975"/>
            <a:ext cx="12192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br>
              <a:rPr kumimoji="0" lang="en-US" altLang="en-US" sz="900" b="0" i="0" u="none" strike="noStrike" cap="none" normalizeH="0" baseline="0">
                <a:ln>
                  <a:noFill/>
                </a:ln>
                <a:solidFill>
                  <a:schemeClr val="tx1"/>
                </a:solidFill>
                <a:effectLst/>
                <a:latin typeface="Calibri" panose="020F0502020204030204" pitchFamily="34" charset="0"/>
              </a:rPr>
            </a:br>
            <a:endParaRPr kumimoji="0" lang="en-US" altLang="en-US" sz="1800" b="0" i="0" u="none" strike="noStrike" cap="none" normalizeH="0" baseline="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247177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28601" y="939757"/>
            <a:ext cx="11801474" cy="5768930"/>
          </a:xfrm>
          <a:prstGeom prst="rect">
            <a:avLst/>
          </a:prstGeom>
          <a:noFill/>
          <a:ln>
            <a:noFill/>
          </a:ln>
        </p:spPr>
        <p:txBody>
          <a:bodyPr spcFirstLastPara="1" wrap="square" lIns="68569" tIns="34275" rIns="68569" bIns="34275" anchor="t" anchorCtr="0">
            <a:noAutofit/>
          </a:bodyPr>
          <a:lstStyle/>
          <a:p>
            <a:pPr marL="285750" marR="0" indent="-285750">
              <a:lnSpc>
                <a:spcPct val="115000"/>
              </a:lnSpc>
              <a:spcBef>
                <a:spcPts val="0"/>
              </a:spcBef>
              <a:spcAft>
                <a:spcPts val="800"/>
              </a:spcAft>
              <a:buFont typeface="Arial" panose="020B0604020202020204" pitchFamily="34" charset="0"/>
              <a:buChar char="•"/>
            </a:pPr>
            <a:endParaRPr lang="en-ZA" sz="1800" dirty="0">
              <a:effectLst/>
              <a:latin typeface="Ubuntu Light" panose="020B0304030602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61925" y="2902038"/>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algn="ctr"/>
            <a:r>
              <a:rPr lang="en-US" sz="2800" dirty="0">
                <a:solidFill>
                  <a:schemeClr val="bg1"/>
                </a:solidFill>
                <a:latin typeface="Avenir Next LT Pro" panose="020B0504020202020204" pitchFamily="34" charset="0"/>
              </a:rPr>
              <a:t>THANK YOU</a:t>
            </a:r>
          </a:p>
        </p:txBody>
      </p:sp>
    </p:spTree>
    <p:extLst>
      <p:ext uri="{BB962C8B-B14F-4D97-AF65-F5344CB8AC3E}">
        <p14:creationId xmlns:p14="http://schemas.microsoft.com/office/powerpoint/2010/main" val="40013764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77857"/>
            <a:ext cx="11801474" cy="5768930"/>
          </a:xfrm>
          <a:prstGeom prst="rect">
            <a:avLst/>
          </a:prstGeom>
          <a:noFill/>
          <a:ln>
            <a:noFill/>
          </a:ln>
        </p:spPr>
        <p:txBody>
          <a:bodyPr spcFirstLastPara="1" wrap="square" lIns="68569" tIns="34275" rIns="68569" bIns="34275" anchor="t" anchorCtr="0">
            <a:noAutofit/>
          </a:bodyPr>
          <a:lstStyle/>
          <a:p>
            <a:pPr marL="285750" marR="0" indent="-285750">
              <a:lnSpc>
                <a:spcPct val="115000"/>
              </a:lnSpc>
              <a:spcBef>
                <a:spcPts val="0"/>
              </a:spcBef>
              <a:spcAft>
                <a:spcPts val="800"/>
              </a:spcAft>
              <a:buFont typeface="Arial" panose="020B0604020202020204" pitchFamily="34" charset="0"/>
              <a:buChar char="•"/>
            </a:pPr>
            <a:endParaRPr lang="en-ZA" sz="1800" dirty="0">
              <a:effectLst/>
              <a:latin typeface="Ubuntu Light" panose="020B0304030602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11213"/>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venir Next LT Pro" panose="020B0504020202020204" pitchFamily="34" charset="0"/>
              </a:rPr>
              <a:t>Recommendations </a:t>
            </a:r>
          </a:p>
        </p:txBody>
      </p:sp>
      <p:graphicFrame>
        <p:nvGraphicFramePr>
          <p:cNvPr id="3" name="Table 4">
            <a:extLst>
              <a:ext uri="{FF2B5EF4-FFF2-40B4-BE49-F238E27FC236}">
                <a16:creationId xmlns:a16="http://schemas.microsoft.com/office/drawing/2014/main" id="{D57869AC-2F49-3774-FD88-05A93335F366}"/>
              </a:ext>
            </a:extLst>
          </p:cNvPr>
          <p:cNvGraphicFramePr>
            <a:graphicFrameLocks noGrp="1"/>
          </p:cNvGraphicFramePr>
          <p:nvPr>
            <p:extLst>
              <p:ext uri="{D42A27DB-BD31-4B8C-83A1-F6EECF244321}">
                <p14:modId xmlns:p14="http://schemas.microsoft.com/office/powerpoint/2010/main" val="7432525"/>
              </p:ext>
            </p:extLst>
          </p:nvPr>
        </p:nvGraphicFramePr>
        <p:xfrm>
          <a:off x="1765300" y="1091141"/>
          <a:ext cx="8699691" cy="4302760"/>
        </p:xfrm>
        <a:graphic>
          <a:graphicData uri="http://schemas.openxmlformats.org/drawingml/2006/table">
            <a:tbl>
              <a:tblPr firstRow="1" bandRow="1">
                <a:tableStyleId>{21E4AEA4-8DFA-4A89-87EB-49C32662AFE0}</a:tableStyleId>
              </a:tblPr>
              <a:tblGrid>
                <a:gridCol w="4635691">
                  <a:extLst>
                    <a:ext uri="{9D8B030D-6E8A-4147-A177-3AD203B41FA5}">
                      <a16:colId xmlns:a16="http://schemas.microsoft.com/office/drawing/2014/main" val="2985344620"/>
                    </a:ext>
                  </a:extLst>
                </a:gridCol>
                <a:gridCol w="4064000">
                  <a:extLst>
                    <a:ext uri="{9D8B030D-6E8A-4147-A177-3AD203B41FA5}">
                      <a16:colId xmlns:a16="http://schemas.microsoft.com/office/drawing/2014/main" val="1523503234"/>
                    </a:ext>
                  </a:extLst>
                </a:gridCol>
              </a:tblGrid>
              <a:tr h="370840">
                <a:tc>
                  <a:txBody>
                    <a:bodyPr/>
                    <a:lstStyle/>
                    <a:p>
                      <a:r>
                        <a:rPr lang="en-US" sz="1600" dirty="0">
                          <a:latin typeface="Arial" panose="020B0604020202020204" pitchFamily="34" charset="0"/>
                          <a:cs typeface="Arial" panose="020B0604020202020204" pitchFamily="34" charset="0"/>
                        </a:rPr>
                        <a:t>Issue</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600" dirty="0">
                          <a:latin typeface="Arial" panose="020B0604020202020204" pitchFamily="34" charset="0"/>
                          <a:cs typeface="Arial" panose="020B0604020202020204" pitchFamily="34" charset="0"/>
                        </a:rPr>
                        <a:t>Recommendation</a:t>
                      </a:r>
                      <a:endParaRPr lang="en-ZA" sz="16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698544892"/>
                  </a:ext>
                </a:extLst>
              </a:tr>
              <a:tr h="370840">
                <a:tc>
                  <a:txBody>
                    <a:bodyPr/>
                    <a:lstStyle/>
                    <a:p>
                      <a:pPr algn="l"/>
                      <a:r>
                        <a:rPr lang="en-ZA" sz="1600" kern="1200" dirty="0">
                          <a:solidFill>
                            <a:schemeClr val="dk1"/>
                          </a:solidFill>
                          <a:effectLst/>
                          <a:latin typeface="Arial" panose="020B0604020202020204" pitchFamily="34" charset="0"/>
                          <a:cs typeface="Arial" panose="020B0604020202020204" pitchFamily="34" charset="0"/>
                        </a:rPr>
                        <a:t>1. Clarity, transparency and consistency. </a:t>
                      </a:r>
                      <a:endParaRPr lang="en-ZA" sz="160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Arial" panose="020B0604020202020204" pitchFamily="34" charset="0"/>
                          <a:cs typeface="Arial" panose="020B0604020202020204" pitchFamily="34" charset="0"/>
                        </a:rPr>
                        <a:t>Updated public interest guidelines to be finalised and released. </a:t>
                      </a:r>
                      <a:endParaRPr lang="en-ZA" sz="160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007805"/>
                  </a:ext>
                </a:extLst>
              </a:tr>
              <a:tr h="370840">
                <a:tc>
                  <a:txBody>
                    <a:bodyPr/>
                    <a:lstStyle/>
                    <a:p>
                      <a:pPr algn="l"/>
                      <a:r>
                        <a:rPr lang="en-US" sz="1600" dirty="0">
                          <a:latin typeface="Arial" panose="020B0604020202020204" pitchFamily="34" charset="0"/>
                          <a:cs typeface="Arial" panose="020B0604020202020204" pitchFamily="34" charset="0"/>
                        </a:rPr>
                        <a:t>2. </a:t>
                      </a:r>
                      <a:r>
                        <a:rPr lang="en-ZA" sz="1600" kern="1200" dirty="0">
                          <a:solidFill>
                            <a:schemeClr val="dk1"/>
                          </a:solidFill>
                          <a:effectLst/>
                          <a:latin typeface="Arial" panose="020B0604020202020204" pitchFamily="34" charset="0"/>
                          <a:cs typeface="Arial" panose="020B0604020202020204" pitchFamily="34" charset="0"/>
                        </a:rPr>
                        <a:t>Guidelines on the participation of the Minister. </a:t>
                      </a:r>
                      <a:endParaRPr lang="en-ZA" sz="160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600" kern="1200" dirty="0">
                          <a:solidFill>
                            <a:schemeClr val="dk1"/>
                          </a:solidFill>
                          <a:effectLst/>
                          <a:latin typeface="Arial" panose="020B0604020202020204" pitchFamily="34" charset="0"/>
                          <a:cs typeface="Arial" panose="020B0604020202020204" pitchFamily="34" charset="0"/>
                        </a:rPr>
                        <a:t>As has been promised, clarity is needed from the Minister in terms of the types of transactions and requirements which merging parties will need to meet in order obtain Ministerial support.</a:t>
                      </a:r>
                      <a:endParaRPr lang="en-ZA" sz="160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038977"/>
                  </a:ext>
                </a:extLst>
              </a:tr>
              <a:tr h="370840">
                <a:tc>
                  <a:txBody>
                    <a:bodyPr/>
                    <a:lstStyle/>
                    <a:p>
                      <a:pPr algn="l"/>
                      <a:r>
                        <a:rPr lang="en-ZA" sz="1600" kern="1200" dirty="0">
                          <a:solidFill>
                            <a:schemeClr val="dk1"/>
                          </a:solidFill>
                          <a:effectLst/>
                          <a:latin typeface="Arial" panose="020B0604020202020204" pitchFamily="34" charset="0"/>
                          <a:cs typeface="Arial" panose="020B0604020202020204" pitchFamily="34" charset="0"/>
                        </a:rPr>
                        <a:t>3. Interpretation of the new amendments. </a:t>
                      </a:r>
                      <a:endParaRPr lang="en-ZA" sz="1600" i="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600" kern="1200" dirty="0">
                          <a:solidFill>
                            <a:schemeClr val="dk1"/>
                          </a:solidFill>
                          <a:effectLst/>
                          <a:latin typeface="Arial" panose="020B0604020202020204" pitchFamily="34" charset="0"/>
                          <a:cs typeface="Arial" panose="020B0604020202020204" pitchFamily="34" charset="0"/>
                        </a:rPr>
                        <a:t>While the adjudicative process is one that takes time and parties willing and competent to take matters beyond the Tribunal, an opportunity to provide clarity in the interpretation of the provision related to the spread of ownership and whether this is an obligation by merging parties should be welcomed.</a:t>
                      </a:r>
                      <a:endParaRPr lang="en-ZA" sz="1600" i="0" kern="1200" dirty="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375879"/>
                  </a:ext>
                </a:extLst>
              </a:tr>
            </a:tbl>
          </a:graphicData>
        </a:graphic>
      </p:graphicFrame>
    </p:spTree>
    <p:extLst>
      <p:ext uri="{BB962C8B-B14F-4D97-AF65-F5344CB8AC3E}">
        <p14:creationId xmlns:p14="http://schemas.microsoft.com/office/powerpoint/2010/main" val="41955558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77857"/>
            <a:ext cx="11801474" cy="5768930"/>
          </a:xfrm>
          <a:prstGeom prst="rect">
            <a:avLst/>
          </a:prstGeom>
          <a:noFill/>
          <a:ln>
            <a:noFill/>
          </a:ln>
        </p:spPr>
        <p:txBody>
          <a:bodyPr spcFirstLastPara="1" wrap="square" lIns="68569" tIns="34275" rIns="68569" bIns="34275" anchor="t" anchorCtr="0">
            <a:noAutofit/>
          </a:bodyPr>
          <a:lstStyle/>
          <a:p>
            <a:pPr marL="285750" marR="0" indent="-285750">
              <a:lnSpc>
                <a:spcPct val="115000"/>
              </a:lnSpc>
              <a:spcBef>
                <a:spcPts val="0"/>
              </a:spcBef>
              <a:spcAft>
                <a:spcPts val="800"/>
              </a:spcAft>
              <a:buFont typeface="Arial" panose="020B0604020202020204" pitchFamily="34" charset="0"/>
              <a:buChar char="•"/>
            </a:pPr>
            <a:endParaRPr lang="en-ZA" sz="1800" dirty="0">
              <a:effectLst/>
              <a:latin typeface="Ubuntu Light" panose="020B030403060203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11213"/>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venir Next LT Pro" panose="020B0504020202020204" pitchFamily="34" charset="0"/>
              </a:rPr>
              <a:t>Recommendations </a:t>
            </a:r>
          </a:p>
        </p:txBody>
      </p:sp>
      <p:graphicFrame>
        <p:nvGraphicFramePr>
          <p:cNvPr id="3" name="Table 4">
            <a:extLst>
              <a:ext uri="{FF2B5EF4-FFF2-40B4-BE49-F238E27FC236}">
                <a16:creationId xmlns:a16="http://schemas.microsoft.com/office/drawing/2014/main" id="{D57869AC-2F49-3774-FD88-05A93335F366}"/>
              </a:ext>
            </a:extLst>
          </p:cNvPr>
          <p:cNvGraphicFramePr>
            <a:graphicFrameLocks noGrp="1"/>
          </p:cNvGraphicFramePr>
          <p:nvPr>
            <p:extLst>
              <p:ext uri="{D42A27DB-BD31-4B8C-83A1-F6EECF244321}">
                <p14:modId xmlns:p14="http://schemas.microsoft.com/office/powerpoint/2010/main" val="3147913069"/>
              </p:ext>
            </p:extLst>
          </p:nvPr>
        </p:nvGraphicFramePr>
        <p:xfrm>
          <a:off x="1774825" y="881591"/>
          <a:ext cx="8128000" cy="5125720"/>
        </p:xfrm>
        <a:graphic>
          <a:graphicData uri="http://schemas.openxmlformats.org/drawingml/2006/table">
            <a:tbl>
              <a:tblPr firstRow="1" bandRow="1">
                <a:tableStyleId>{21E4AEA4-8DFA-4A89-87EB-49C32662AFE0}</a:tableStyleId>
              </a:tblPr>
              <a:tblGrid>
                <a:gridCol w="4064000">
                  <a:extLst>
                    <a:ext uri="{9D8B030D-6E8A-4147-A177-3AD203B41FA5}">
                      <a16:colId xmlns:a16="http://schemas.microsoft.com/office/drawing/2014/main" val="2985344620"/>
                    </a:ext>
                  </a:extLst>
                </a:gridCol>
                <a:gridCol w="4064000">
                  <a:extLst>
                    <a:ext uri="{9D8B030D-6E8A-4147-A177-3AD203B41FA5}">
                      <a16:colId xmlns:a16="http://schemas.microsoft.com/office/drawing/2014/main" val="1523503234"/>
                    </a:ext>
                  </a:extLst>
                </a:gridCol>
              </a:tblGrid>
              <a:tr h="370840">
                <a:tc>
                  <a:txBody>
                    <a:bodyPr/>
                    <a:lstStyle/>
                    <a:p>
                      <a:r>
                        <a:rPr lang="en-US" sz="1400" dirty="0">
                          <a:latin typeface="Arial" panose="020B0604020202020204" pitchFamily="34" charset="0"/>
                          <a:cs typeface="Arial" panose="020B0604020202020204" pitchFamily="34" charset="0"/>
                        </a:rPr>
                        <a:t>Issue</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r>
                        <a:rPr lang="en-US" sz="1400" dirty="0">
                          <a:latin typeface="Arial" panose="020B0604020202020204" pitchFamily="34" charset="0"/>
                          <a:cs typeface="Arial" panose="020B0604020202020204" pitchFamily="34" charset="0"/>
                        </a:rPr>
                        <a:t>Recommendation</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extLst>
                  <a:ext uri="{0D108BD9-81ED-4DB2-BD59-A6C34878D82A}">
                    <a16:rowId xmlns:a16="http://schemas.microsoft.com/office/drawing/2014/main" val="698544892"/>
                  </a:ext>
                </a:extLst>
              </a:tr>
              <a:tr h="370840">
                <a:tc>
                  <a:txBody>
                    <a:bodyPr/>
                    <a:lstStyle/>
                    <a:p>
                      <a:pPr algn="l"/>
                      <a:r>
                        <a:rPr lang="en-US" sz="1400" kern="1200" dirty="0">
                          <a:solidFill>
                            <a:schemeClr val="dk1"/>
                          </a:solidFill>
                          <a:effectLst/>
                          <a:latin typeface="Arial" panose="020B0604020202020204" pitchFamily="34" charset="0"/>
                          <a:cs typeface="Arial" panose="020B0604020202020204" pitchFamily="34" charset="0"/>
                        </a:rPr>
                        <a:t>4</a:t>
                      </a:r>
                      <a:r>
                        <a:rPr lang="en-ZA" sz="1400" kern="1200" dirty="0">
                          <a:solidFill>
                            <a:schemeClr val="dk1"/>
                          </a:solidFill>
                          <a:effectLst/>
                          <a:latin typeface="Arial" panose="020B0604020202020204" pitchFamily="34" charset="0"/>
                          <a:cs typeface="Arial" panose="020B0604020202020204" pitchFamily="34" charset="0"/>
                        </a:rPr>
                        <a:t>. Improve monitoring mechanisms</a:t>
                      </a:r>
                      <a:endParaRPr lang="en-ZA" sz="1400" i="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400" kern="1200" dirty="0">
                          <a:solidFill>
                            <a:schemeClr val="dk1"/>
                          </a:solidFill>
                          <a:effectLst/>
                          <a:latin typeface="Arial" panose="020B0604020202020204" pitchFamily="34" charset="0"/>
                          <a:cs typeface="Arial" panose="020B0604020202020204" pitchFamily="34" charset="0"/>
                        </a:rPr>
                        <a:t>A knowledge resource system which tracks public interest conditions within a sectoral or industrial framework needs to be developed. South Africa needs to keep up with this in order to also motivate (and demonstrate) its true impact on the public interest.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1997007805"/>
                  </a:ext>
                </a:extLst>
              </a:tr>
              <a:tr h="370840">
                <a:tc>
                  <a:txBody>
                    <a:bodyPr/>
                    <a:lstStyle/>
                    <a:p>
                      <a:pPr algn="l"/>
                      <a:r>
                        <a:rPr lang="en-US" sz="1400" dirty="0">
                          <a:latin typeface="Arial" panose="020B0604020202020204" pitchFamily="34" charset="0"/>
                          <a:cs typeface="Arial" panose="020B0604020202020204" pitchFamily="34" charset="0"/>
                        </a:rPr>
                        <a:t>5. </a:t>
                      </a:r>
                      <a:r>
                        <a:rPr lang="en-ZA" sz="1400" kern="1200" dirty="0">
                          <a:solidFill>
                            <a:schemeClr val="dk1"/>
                          </a:solidFill>
                          <a:effectLst/>
                          <a:latin typeface="Arial" panose="020B0604020202020204" pitchFamily="34" charset="0"/>
                          <a:cs typeface="Arial" panose="020B0604020202020204" pitchFamily="34" charset="0"/>
                        </a:rPr>
                        <a:t>Regular empirical assessments of the impact of public interest conditions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l"/>
                      <a:r>
                        <a:rPr lang="en-ZA" sz="1400" kern="1200" dirty="0">
                          <a:solidFill>
                            <a:schemeClr val="dk1"/>
                          </a:solidFill>
                          <a:effectLst/>
                          <a:latin typeface="Arial" panose="020B0604020202020204" pitchFamily="34" charset="0"/>
                          <a:cs typeface="Arial" panose="020B0604020202020204" pitchFamily="34" charset="0"/>
                        </a:rPr>
                        <a:t>Desktop research revealed that, while South Africa has a very robust Competition Act and quite a successful regulatory body, to date no systematic, empirical assessment of the impact of public interest conditions in mergers has been conducted. In part this monitoring gap may be due to a lack of resources on the part of the authorities to track impact which has led to the lack of data available. </a:t>
                      </a:r>
                      <a:endParaRPr lang="en-ZA" sz="1400"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4224038977"/>
                  </a:ext>
                </a:extLst>
              </a:tr>
              <a:tr h="370840">
                <a:tc>
                  <a:txBody>
                    <a:bodyPr/>
                    <a:lstStyle/>
                    <a:p>
                      <a:pPr algn="l"/>
                      <a:r>
                        <a:rPr lang="en-ZA" sz="1400" kern="1200" dirty="0">
                          <a:solidFill>
                            <a:schemeClr val="dk1"/>
                          </a:solidFill>
                          <a:effectLst/>
                          <a:latin typeface="Arial" panose="020B0604020202020204" pitchFamily="34" charset="0"/>
                          <a:cs typeface="Arial" panose="020B0604020202020204" pitchFamily="34" charset="0"/>
                        </a:rPr>
                        <a:t>6. Research on the threshold value of ESOPs and the underlying methodology.</a:t>
                      </a:r>
                      <a:endParaRPr lang="en-ZA" sz="1400" dirty="0">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kern="1200" dirty="0">
                          <a:solidFill>
                            <a:schemeClr val="dk1"/>
                          </a:solidFill>
                          <a:effectLst/>
                          <a:latin typeface="Arial" panose="020B0604020202020204" pitchFamily="34" charset="0"/>
                          <a:cs typeface="Arial" panose="020B0604020202020204" pitchFamily="34" charset="0"/>
                        </a:rPr>
                        <a:t>Research could be conducted to understand the underlying approach (methodology) of the Commission in arriving at the desired percentage share ownership required and whether this has had a positive impact. </a:t>
                      </a:r>
                      <a:endParaRPr lang="en-ZA" sz="1400" kern="1200" dirty="0">
                        <a:solidFill>
                          <a:schemeClr val="dk1"/>
                        </a:solidFill>
                        <a:effectLst/>
                        <a:latin typeface="Arial" panose="020B0604020202020204" pitchFamily="34" charset="0"/>
                        <a:ea typeface="+mn-ea"/>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641375879"/>
                  </a:ext>
                </a:extLst>
              </a:tr>
            </a:tbl>
          </a:graphicData>
        </a:graphic>
      </p:graphicFrame>
    </p:spTree>
    <p:extLst>
      <p:ext uri="{BB962C8B-B14F-4D97-AF65-F5344CB8AC3E}">
        <p14:creationId xmlns:p14="http://schemas.microsoft.com/office/powerpoint/2010/main" val="415933118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5250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3656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endParaRPr lang="en-US" sz="2800" dirty="0">
              <a:solidFill>
                <a:schemeClr val="bg1"/>
              </a:solidFill>
              <a:latin typeface="Arial" panose="020B0604020202020204" pitchFamily="34" charset="0"/>
              <a:cs typeface="Arial" panose="020B0604020202020204" pitchFamily="34" charset="0"/>
            </a:endParaRPr>
          </a:p>
          <a:p>
            <a:pPr marL="0" lvl="1" fontAlgn="base"/>
            <a:r>
              <a:rPr lang="en-ZA" sz="2000" dirty="0">
                <a:solidFill>
                  <a:schemeClr val="bg1"/>
                </a:solidFill>
                <a:latin typeface="Arial" panose="020B0604020202020204" pitchFamily="34" charset="0"/>
                <a:ea typeface="+mn-ea"/>
                <a:cs typeface="Arial" panose="020B0604020202020204" pitchFamily="34" charset="0"/>
              </a:rPr>
              <a:t>Types of Public Interest conditions on large mergers imposed by the Commission - 2016/17 to 2020/21</a:t>
            </a:r>
          </a:p>
          <a:p>
            <a:endParaRPr lang="en-US" sz="2800" dirty="0">
              <a:solidFill>
                <a:schemeClr val="bg1"/>
              </a:solidFill>
              <a:latin typeface="Arial" panose="020B0604020202020204" pitchFamily="34" charset="0"/>
              <a:cs typeface="Arial" panose="020B0604020202020204" pitchFamily="34" charset="0"/>
            </a:endParaRPr>
          </a:p>
        </p:txBody>
      </p:sp>
      <p:graphicFrame>
        <p:nvGraphicFramePr>
          <p:cNvPr id="8" name="Chart 7">
            <a:extLst>
              <a:ext uri="{FF2B5EF4-FFF2-40B4-BE49-F238E27FC236}">
                <a16:creationId xmlns:a16="http://schemas.microsoft.com/office/drawing/2014/main" id="{32FA8F01-0835-4B77-B263-85FF44A44C43}"/>
              </a:ext>
            </a:extLst>
          </p:cNvPr>
          <p:cNvGraphicFramePr/>
          <p:nvPr/>
        </p:nvGraphicFramePr>
        <p:xfrm>
          <a:off x="2325758" y="1357153"/>
          <a:ext cx="7136294" cy="495962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9890730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5250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3656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pPr marL="0" lvl="1" fontAlgn="base"/>
            <a:r>
              <a:rPr lang="en-ZA" sz="2000" dirty="0">
                <a:solidFill>
                  <a:schemeClr val="bg1"/>
                </a:solidFill>
                <a:latin typeface="Arial" panose="020B0604020202020204" pitchFamily="34" charset="0"/>
                <a:ea typeface="+mn-ea"/>
                <a:cs typeface="Arial" panose="020B0604020202020204" pitchFamily="34" charset="0"/>
              </a:rPr>
              <a:t>Types of Public Interest conditions imposed on intermediate mergers by the Commission – 2016/17 to 2020/21</a:t>
            </a:r>
            <a:endParaRPr lang="en-US" sz="2000" dirty="0">
              <a:solidFill>
                <a:schemeClr val="bg1"/>
              </a:solidFill>
              <a:latin typeface="Arial" panose="020B0604020202020204" pitchFamily="34" charset="0"/>
              <a:ea typeface="+mn-ea"/>
              <a:cs typeface="Arial" panose="020B0604020202020204" pitchFamily="34" charset="0"/>
            </a:endParaRPr>
          </a:p>
        </p:txBody>
      </p:sp>
      <p:graphicFrame>
        <p:nvGraphicFramePr>
          <p:cNvPr id="3" name="Chart 2">
            <a:extLst>
              <a:ext uri="{FF2B5EF4-FFF2-40B4-BE49-F238E27FC236}">
                <a16:creationId xmlns:a16="http://schemas.microsoft.com/office/drawing/2014/main" id="{CB95FE40-995F-4AE8-B65A-972633B8EEDE}"/>
              </a:ext>
            </a:extLst>
          </p:cNvPr>
          <p:cNvGraphicFramePr/>
          <p:nvPr/>
        </p:nvGraphicFramePr>
        <p:xfrm>
          <a:off x="2256183" y="1232453"/>
          <a:ext cx="6947452" cy="4673046"/>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900537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 Placeholder 4">
            <a:extLst>
              <a:ext uri="{FF2B5EF4-FFF2-40B4-BE49-F238E27FC236}">
                <a16:creationId xmlns:a16="http://schemas.microsoft.com/office/drawing/2014/main" id="{C9863B49-EECF-1054-5309-592FDED9A6F4}"/>
              </a:ext>
            </a:extLst>
          </p:cNvPr>
          <p:cNvSpPr>
            <a:spLocks noGrp="1"/>
          </p:cNvSpPr>
          <p:nvPr>
            <p:ph type="body" sz="quarter" idx="10"/>
          </p:nvPr>
        </p:nvSpPr>
        <p:spPr>
          <a:xfrm>
            <a:off x="128587" y="1046432"/>
            <a:ext cx="11934825" cy="2796906"/>
          </a:xfrm>
        </p:spPr>
        <p:txBody>
          <a:bodyPr>
            <a:normAutofit fontScale="25000" lnSpcReduction="20000"/>
          </a:bodyPr>
          <a:lstStyle/>
          <a:p>
            <a:pPr marL="342900" indent="-342900">
              <a:lnSpc>
                <a:spcPct val="150000"/>
              </a:lnSpc>
              <a:buClr>
                <a:schemeClr val="tx1"/>
              </a:buClr>
              <a:buFont typeface="Arial" panose="020B0604020202020204" pitchFamily="34" charset="0"/>
              <a:buChar char="•"/>
            </a:pPr>
            <a:r>
              <a:rPr lang="en-US" sz="8000" dirty="0">
                <a:latin typeface="Arial" panose="020B0604020202020204" pitchFamily="34" charset="0"/>
                <a:cs typeface="Arial" panose="020B0604020202020204" pitchFamily="34" charset="0"/>
              </a:rPr>
              <a:t>The research for this working paper was conducted against the background of three factors:</a:t>
            </a:r>
          </a:p>
          <a:p>
            <a:pPr marL="800100" lvl="1" indent="-342900">
              <a:lnSpc>
                <a:spcPct val="150000"/>
              </a:lnSpc>
              <a:buClr>
                <a:schemeClr val="tx1"/>
              </a:buClr>
              <a:buFont typeface="Arial" panose="020B0604020202020204" pitchFamily="34" charset="0"/>
              <a:buChar char="•"/>
            </a:pPr>
            <a:r>
              <a:rPr lang="en-US" sz="7600" dirty="0">
                <a:latin typeface="Arial" panose="020B0604020202020204" pitchFamily="34" charset="0"/>
                <a:cs typeface="Arial" panose="020B0604020202020204" pitchFamily="34" charset="0"/>
              </a:rPr>
              <a:t>That the role and impact of public interest conditions have increased in prominence in the recent past in SA merger control</a:t>
            </a:r>
          </a:p>
          <a:p>
            <a:pPr marL="800100" lvl="1" indent="-342900">
              <a:lnSpc>
                <a:spcPct val="150000"/>
              </a:lnSpc>
              <a:buClr>
                <a:schemeClr val="tx1"/>
              </a:buClr>
              <a:buFont typeface="Arial" panose="020B0604020202020204" pitchFamily="34" charset="0"/>
              <a:buChar char="•"/>
            </a:pPr>
            <a:r>
              <a:rPr lang="en-US" sz="7600" dirty="0">
                <a:latin typeface="Arial" panose="020B0604020202020204" pitchFamily="34" charset="0"/>
                <a:cs typeface="Arial" panose="020B0604020202020204" pitchFamily="34" charset="0"/>
              </a:rPr>
              <a:t>That po</a:t>
            </a:r>
            <a:r>
              <a:rPr lang="en-US" sz="8000" dirty="0">
                <a:latin typeface="Arial" panose="020B0604020202020204" pitchFamily="34" charset="0"/>
                <a:cs typeface="Arial" panose="020B0604020202020204" pitchFamily="34" charset="0"/>
              </a:rPr>
              <a:t>st the 2018 amendments, the Competition Act (South Africa) includes provisions related to enhancing the economic “participation” of SMEs and HDPs as well as promoting employee stock ownership plans (ESOPs), provisions leading to conditions on these issues being placed on mergers in order to secure approval</a:t>
            </a:r>
          </a:p>
          <a:p>
            <a:pPr marL="800100" lvl="1" indent="-342900">
              <a:lnSpc>
                <a:spcPct val="150000"/>
              </a:lnSpc>
              <a:buClr>
                <a:schemeClr val="tx1"/>
              </a:buClr>
              <a:buFont typeface="Arial" panose="020B0604020202020204" pitchFamily="34" charset="0"/>
              <a:buChar char="•"/>
            </a:pPr>
            <a:r>
              <a:rPr lang="en-US" sz="8000" dirty="0">
                <a:latin typeface="Arial" panose="020B0604020202020204" pitchFamily="34" charset="0"/>
                <a:cs typeface="Arial" panose="020B0604020202020204" pitchFamily="34" charset="0"/>
              </a:rPr>
              <a:t>That research was needed into the impact of these new provisions authorizing public interest conditions (and into their design/interpretation)</a:t>
            </a:r>
          </a:p>
          <a:p>
            <a:pPr marL="342900" indent="-342900">
              <a:lnSpc>
                <a:spcPct val="150000"/>
              </a:lnSpc>
              <a:buClr>
                <a:schemeClr val="tx1"/>
              </a:buClr>
              <a:buFont typeface="Arial" panose="020B0604020202020204" pitchFamily="34" charset="0"/>
              <a:buChar char="•"/>
            </a:pPr>
            <a:endParaRPr lang="en-US" sz="8400" dirty="0">
              <a:latin typeface="Arial" panose="020B0604020202020204" pitchFamily="34" charset="0"/>
              <a:cs typeface="Arial" panose="020B0604020202020204" pitchFamily="34" charset="0"/>
            </a:endParaRPr>
          </a:p>
          <a:p>
            <a:pPr marL="800100" lvl="1" indent="-342900">
              <a:lnSpc>
                <a:spcPct val="150000"/>
              </a:lnSpc>
              <a:buClr>
                <a:schemeClr val="tx1"/>
              </a:buClr>
              <a:buFont typeface="Arial" panose="020B0604020202020204" pitchFamily="34" charset="0"/>
              <a:buChar char="•"/>
            </a:pPr>
            <a:endParaRPr lang="en-US" sz="1400" dirty="0">
              <a:latin typeface="Arial" panose="020B0604020202020204" pitchFamily="34" charset="0"/>
              <a:cs typeface="Arial" panose="020B0604020202020204" pitchFamily="34" charset="0"/>
            </a:endParaRPr>
          </a:p>
          <a:p>
            <a:pPr marL="800100" lvl="1" indent="-342900">
              <a:lnSpc>
                <a:spcPct val="150000"/>
              </a:lnSpc>
              <a:buClr>
                <a:schemeClr val="tx1"/>
              </a:buClr>
              <a:buFont typeface="Arial" panose="020B0604020202020204" pitchFamily="34" charset="0"/>
              <a:buChar char="•"/>
            </a:pPr>
            <a:endParaRPr lang="en-US" sz="1400" dirty="0"/>
          </a:p>
        </p:txBody>
      </p:sp>
      <p:sp>
        <p:nvSpPr>
          <p:cNvPr id="16" name="Rectangle 15">
            <a:extLst>
              <a:ext uri="{FF2B5EF4-FFF2-40B4-BE49-F238E27FC236}">
                <a16:creationId xmlns:a16="http://schemas.microsoft.com/office/drawing/2014/main" id="{91D1C63E-14E0-E19E-6A9F-4CA856FDFE33}"/>
              </a:ext>
            </a:extLst>
          </p:cNvPr>
          <p:cNvSpPr/>
          <p:nvPr/>
        </p:nvSpPr>
        <p:spPr>
          <a:xfrm>
            <a:off x="128586" y="155497"/>
            <a:ext cx="11934826" cy="602693"/>
          </a:xfrm>
          <a:prstGeom prst="rect">
            <a:avLst/>
          </a:prstGeom>
          <a:solidFill>
            <a:srgbClr val="D959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lvl="1" fontAlgn="base">
              <a:buClr>
                <a:srgbClr val="000000"/>
              </a:buClr>
              <a:buFont typeface="Arial"/>
            </a:pPr>
            <a:r>
              <a:rPr lang="en-US" sz="2800" dirty="0">
                <a:solidFill>
                  <a:schemeClr val="bg1"/>
                </a:solidFill>
                <a:latin typeface="Arial" panose="020B0604020202020204" pitchFamily="34" charset="0"/>
                <a:cs typeface="Arial" panose="020B0604020202020204" pitchFamily="34" charset="0"/>
                <a:sym typeface="Arial"/>
              </a:rPr>
              <a:t>O</a:t>
            </a:r>
            <a:r>
              <a:rPr lang="en-ZA" sz="2800" dirty="0" err="1">
                <a:solidFill>
                  <a:schemeClr val="bg1"/>
                </a:solidFill>
                <a:latin typeface="Arial" panose="020B0604020202020204" pitchFamily="34" charset="0"/>
                <a:cs typeface="Arial" panose="020B0604020202020204" pitchFamily="34" charset="0"/>
                <a:sym typeface="Arial"/>
              </a:rPr>
              <a:t>verview</a:t>
            </a:r>
            <a:endParaRPr lang="en-US" sz="2800" dirty="0">
              <a:solidFill>
                <a:schemeClr val="bg1"/>
              </a:solidFill>
              <a:latin typeface="Arial" panose="020B0604020202020204" pitchFamily="34" charset="0"/>
              <a:cs typeface="Arial" panose="020B0604020202020204" pitchFamily="34" charset="0"/>
              <a:sym typeface="Arial"/>
            </a:endParaRPr>
          </a:p>
        </p:txBody>
      </p:sp>
    </p:spTree>
    <p:extLst>
      <p:ext uri="{BB962C8B-B14F-4D97-AF65-F5344CB8AC3E}">
        <p14:creationId xmlns:p14="http://schemas.microsoft.com/office/powerpoint/2010/main" val="30436211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30232"/>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ZA" dirty="0">
                <a:latin typeface="Arial" panose="020B0604020202020204" pitchFamily="34" charset="0"/>
                <a:ea typeface="Calibri" panose="020F0502020204030204" pitchFamily="34" charset="0"/>
              </a:rPr>
              <a:t>S</a:t>
            </a:r>
            <a:r>
              <a:rPr lang="en-ZA" sz="1800" dirty="0">
                <a:effectLst/>
                <a:latin typeface="Arial" panose="020B0604020202020204" pitchFamily="34" charset="0"/>
                <a:ea typeface="Calibri" panose="020F0502020204030204" pitchFamily="34" charset="0"/>
              </a:rPr>
              <a:t>emi structured interviews with persons drawn from a set of competition law practitioners, representatives of trade unions and other civil society organisations, and officials of government institutions with experience in merger regulation; we also constructed a database on public interest merger conditions over time</a:t>
            </a:r>
          </a:p>
          <a:p>
            <a:pPr marL="285750" lvl="1" indent="-285750">
              <a:lnSpc>
                <a:spcPct val="150000"/>
              </a:lnSpc>
              <a:spcBef>
                <a:spcPts val="400"/>
              </a:spcBef>
              <a:buFont typeface="Arial" panose="020B0604020202020204" pitchFamily="34" charset="0"/>
              <a:buChar char="•"/>
            </a:pPr>
            <a:r>
              <a:rPr lang="en-ZA" dirty="0">
                <a:latin typeface="Arial" panose="020B0604020202020204" pitchFamily="34" charset="0"/>
              </a:rPr>
              <a:t>While it was an initial and primary focus of the research design, merging parties/firms were reluctant to participate in the time available</a:t>
            </a:r>
            <a:r>
              <a:rPr lang="en-ZA" dirty="0">
                <a:latin typeface="Arial" panose="020B0604020202020204" pitchFamily="34" charset="0"/>
                <a:ea typeface="Calibri" panose="020F0502020204030204" pitchFamily="34" charset="0"/>
                <a:cs typeface="Arial" panose="020B0604020202020204" pitchFamily="34" charset="0"/>
              </a:rPr>
              <a:t>; thus the research was dominantly with intermediaries; so the focus was on design/interpretation issues relating to the new public interest conditions rather than a fully-fledged impact study</a:t>
            </a:r>
            <a:endParaRPr lang="en-ZA" sz="1800" dirty="0">
              <a:effectLst/>
              <a:latin typeface="Calibri" panose="020F0502020204030204" pitchFamily="34" charset="0"/>
              <a:ea typeface="Calibri" panose="020F0502020204030204" pitchFamily="34" charset="0"/>
              <a:cs typeface="Arial" panose="020B0604020202020204" pitchFamily="34" charset="0"/>
            </a:endParaRPr>
          </a:p>
          <a:p>
            <a:pPr marL="285750" lvl="1" indent="-285750">
              <a:lnSpc>
                <a:spcPct val="150000"/>
              </a:lnSpc>
              <a:spcBef>
                <a:spcPts val="400"/>
              </a:spcBef>
              <a:buFont typeface="Arial" panose="020B0604020202020204" pitchFamily="34" charset="0"/>
              <a:buChar char="•"/>
            </a:pPr>
            <a:endParaRPr lang="en-US" dirty="0">
              <a:latin typeface="Calibri" panose="020F0502020204030204" pitchFamily="34" charset="0"/>
            </a:endParaRPr>
          </a:p>
          <a:p>
            <a:pPr marL="285750" lvl="1" indent="-285750">
              <a:lnSpc>
                <a:spcPct val="150000"/>
              </a:lnSpc>
              <a:spcBef>
                <a:spcPts val="400"/>
              </a:spcBef>
              <a:buFont typeface="Arial" panose="020B0604020202020204" pitchFamily="34" charset="0"/>
              <a:buChar char="•"/>
            </a:pP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3656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rial" panose="020B0604020202020204" pitchFamily="34" charset="0"/>
                <a:cs typeface="Arial" panose="020B0604020202020204" pitchFamily="34" charset="0"/>
              </a:rPr>
              <a:t>Data and methodology </a:t>
            </a:r>
          </a:p>
        </p:txBody>
      </p:sp>
      <p:graphicFrame>
        <p:nvGraphicFramePr>
          <p:cNvPr id="3" name="Table 3">
            <a:extLst>
              <a:ext uri="{FF2B5EF4-FFF2-40B4-BE49-F238E27FC236}">
                <a16:creationId xmlns:a16="http://schemas.microsoft.com/office/drawing/2014/main" id="{9022DF15-D96C-CDB4-F847-4BC8C1B7E8F6}"/>
              </a:ext>
            </a:extLst>
          </p:cNvPr>
          <p:cNvGraphicFramePr>
            <a:graphicFrameLocks noGrp="1"/>
          </p:cNvGraphicFramePr>
          <p:nvPr>
            <p:extLst>
              <p:ext uri="{D42A27DB-BD31-4B8C-83A1-F6EECF244321}">
                <p14:modId xmlns:p14="http://schemas.microsoft.com/office/powerpoint/2010/main" val="4036838887"/>
              </p:ext>
            </p:extLst>
          </p:nvPr>
        </p:nvGraphicFramePr>
        <p:xfrm>
          <a:off x="2032000" y="3727047"/>
          <a:ext cx="8128000" cy="2824220"/>
        </p:xfrm>
        <a:graphic>
          <a:graphicData uri="http://schemas.openxmlformats.org/drawingml/2006/table">
            <a:tbl>
              <a:tblPr firstRow="1" bandRow="1">
                <a:tableStyleId>{5C22544A-7EE6-4342-B048-85BDC9FD1C3A}</a:tableStyleId>
              </a:tblPr>
              <a:tblGrid>
                <a:gridCol w="4064000">
                  <a:extLst>
                    <a:ext uri="{9D8B030D-6E8A-4147-A177-3AD203B41FA5}">
                      <a16:colId xmlns:a16="http://schemas.microsoft.com/office/drawing/2014/main" val="1861518980"/>
                    </a:ext>
                  </a:extLst>
                </a:gridCol>
                <a:gridCol w="4064000">
                  <a:extLst>
                    <a:ext uri="{9D8B030D-6E8A-4147-A177-3AD203B41FA5}">
                      <a16:colId xmlns:a16="http://schemas.microsoft.com/office/drawing/2014/main" val="1713071785"/>
                    </a:ext>
                  </a:extLst>
                </a:gridCol>
              </a:tblGrid>
              <a:tr h="376562">
                <a:tc>
                  <a:txBody>
                    <a:bodyPr/>
                    <a:lstStyle/>
                    <a:p>
                      <a:pPr algn="ctr"/>
                      <a:r>
                        <a:rPr lang="en-US" dirty="0">
                          <a:latin typeface="Arial" panose="020B0604020202020204" pitchFamily="34" charset="0"/>
                          <a:cs typeface="Arial" panose="020B0604020202020204" pitchFamily="34" charset="0"/>
                        </a:rPr>
                        <a:t>Sample</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algn="ctr"/>
                      <a:r>
                        <a:rPr lang="en-US" dirty="0">
                          <a:latin typeface="Arial" panose="020B0604020202020204" pitchFamily="34" charset="0"/>
                          <a:cs typeface="Arial" panose="020B0604020202020204" pitchFamily="34" charset="0"/>
                        </a:rPr>
                        <a:t>Number</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6840405"/>
                  </a:ext>
                </a:extLst>
              </a:tr>
              <a:tr h="658986">
                <a:tc>
                  <a:txBody>
                    <a:bodyPr/>
                    <a:lstStyle/>
                    <a:p>
                      <a:r>
                        <a:rPr lang="en-US" dirty="0">
                          <a:latin typeface="Arial" panose="020B0604020202020204" pitchFamily="34" charset="0"/>
                          <a:cs typeface="Arial" panose="020B0604020202020204" pitchFamily="34" charset="0"/>
                        </a:rPr>
                        <a:t>Competition law practitioners (incl 1 SC) </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6</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990031743"/>
                  </a:ext>
                </a:extLst>
              </a:tr>
              <a:tr h="376562">
                <a:tc>
                  <a:txBody>
                    <a:bodyPr/>
                    <a:lstStyle/>
                    <a:p>
                      <a:r>
                        <a:rPr lang="en-US" dirty="0">
                          <a:latin typeface="Arial" panose="020B0604020202020204" pitchFamily="34" charset="0"/>
                          <a:cs typeface="Arial" panose="020B0604020202020204" pitchFamily="34" charset="0"/>
                        </a:rPr>
                        <a:t>Trade Union</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1</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991052717"/>
                  </a:ext>
                </a:extLst>
              </a:tr>
              <a:tr h="376562">
                <a:tc>
                  <a:txBody>
                    <a:bodyPr/>
                    <a:lstStyle/>
                    <a:p>
                      <a:r>
                        <a:rPr lang="en-ZA" sz="1800" kern="1200" dirty="0">
                          <a:solidFill>
                            <a:schemeClr val="dk1"/>
                          </a:solidFill>
                          <a:effectLst/>
                          <a:latin typeface="Arial" panose="020B0604020202020204" pitchFamily="34" charset="0"/>
                          <a:ea typeface="+mn-ea"/>
                          <a:cs typeface="Arial" panose="020B0604020202020204" pitchFamily="34" charset="0"/>
                        </a:rPr>
                        <a:t>Public interest law organisation</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1</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154360391"/>
                  </a:ext>
                </a:extLst>
              </a:tr>
              <a:tr h="376562">
                <a:tc>
                  <a:txBody>
                    <a:bodyPr/>
                    <a:lstStyle/>
                    <a:p>
                      <a:r>
                        <a:rPr lang="en-US" dirty="0">
                          <a:latin typeface="Arial" panose="020B0604020202020204" pitchFamily="34" charset="0"/>
                          <a:cs typeface="Arial" panose="020B0604020202020204" pitchFamily="34" charset="0"/>
                        </a:rPr>
                        <a:t>DTIC</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1</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07397111"/>
                  </a:ext>
                </a:extLst>
              </a:tr>
              <a:tr h="658986">
                <a:tc>
                  <a:txBody>
                    <a:bodyPr/>
                    <a:lstStyle/>
                    <a:p>
                      <a:r>
                        <a:rPr lang="en-US" dirty="0">
                          <a:latin typeface="Arial" panose="020B0604020202020204" pitchFamily="34" charset="0"/>
                          <a:cs typeface="Arial" panose="020B0604020202020204" pitchFamily="34" charset="0"/>
                        </a:rPr>
                        <a:t>Competition Commission of South Africa</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r>
                        <a:rPr lang="en-US" dirty="0">
                          <a:latin typeface="Arial" panose="020B0604020202020204" pitchFamily="34" charset="0"/>
                          <a:cs typeface="Arial" panose="020B0604020202020204" pitchFamily="34" charset="0"/>
                        </a:rPr>
                        <a:t>1</a:t>
                      </a:r>
                      <a:endParaRPr lang="en-ZA" dirty="0">
                        <a:latin typeface="Arial" panose="020B0604020202020204" pitchFamily="34" charset="0"/>
                        <a:cs typeface="Arial" panose="020B0604020202020204" pitchFamily="34"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841870532"/>
                  </a:ext>
                </a:extLst>
              </a:tr>
            </a:tbl>
          </a:graphicData>
        </a:graphic>
      </p:graphicFrame>
    </p:spTree>
    <p:extLst>
      <p:ext uri="{BB962C8B-B14F-4D97-AF65-F5344CB8AC3E}">
        <p14:creationId xmlns:p14="http://schemas.microsoft.com/office/powerpoint/2010/main" val="337994674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3345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Three key areas of issues and findings arose in the research:</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(1) The development and rise to prominence of public interest conditions over 25 years</a:t>
            </a:r>
          </a:p>
          <a:p>
            <a:pPr marL="1200150" lvl="3"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Constructed a database on the type of conditions imposed over 25 years</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(2) Merger specificity, transparency, and policy concerns around South Africa’s economic growth</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(3) Roles and relationships: Minister, the Department and the Commission/authorities as well as the mechanics and dynamics of monitoring conditions</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working paper is available here:  </a:t>
            </a:r>
            <a:r>
              <a:rPr lang="en-US" sz="2000" dirty="0">
                <a:latin typeface="Arial" panose="020B0604020202020204" pitchFamily="34" charset="0"/>
                <a:cs typeface="Arial" panose="020B0604020202020204" pitchFamily="34" charset="0"/>
                <a:hlinkClick r:id="rId3"/>
              </a:rPr>
              <a:t>https://static1.squarespace.com/static/52246331e4b0a46e5f1b8ce5/t/64479b2bc1f2fb059457e3a0/1682414382814/IDTT+2022-2023+WP4_Competition+law+and+public+interest.pdf</a:t>
            </a:r>
            <a:endParaRPr lang="en-US" sz="2000" dirty="0">
              <a:latin typeface="Arial" panose="020B0604020202020204" pitchFamily="34" charset="0"/>
              <a:cs typeface="Arial" panose="020B0604020202020204" pitchFamily="34" charset="0"/>
            </a:endParaRP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This conference presentation focuses on the second area of issues and findings</a:t>
            </a:r>
          </a:p>
          <a:p>
            <a:pPr marL="742950" lvl="2" indent="-285750">
              <a:lnSpc>
                <a:spcPct val="150000"/>
              </a:lnSpc>
              <a:spcBef>
                <a:spcPts val="400"/>
              </a:spcBef>
              <a:buFont typeface="Arial" panose="020B0604020202020204" pitchFamily="34" charset="0"/>
              <a:buChar char="•"/>
            </a:pPr>
            <a:endParaRPr lang="en-US" sz="2000" dirty="0">
              <a:latin typeface="Arial" panose="020B0604020202020204" pitchFamily="34" charset="0"/>
              <a:cs typeface="Arial" panose="020B060402020202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5561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rial" panose="020B0604020202020204" pitchFamily="34" charset="0"/>
                <a:cs typeface="Arial" panose="020B0604020202020204" pitchFamily="34" charset="0"/>
              </a:rPr>
              <a:t>Key areas of issues identified and findings made</a:t>
            </a:r>
          </a:p>
        </p:txBody>
      </p:sp>
    </p:spTree>
    <p:extLst>
      <p:ext uri="{BB962C8B-B14F-4D97-AF65-F5344CB8AC3E}">
        <p14:creationId xmlns:p14="http://schemas.microsoft.com/office/powerpoint/2010/main" val="132161902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3345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Interviewees across the spectrum – spoke with pride of the inclusion of public interest factors as a distinctive and globally influential feature of South African competition policy. </a:t>
            </a:r>
          </a:p>
          <a:p>
            <a:pPr marL="285750" lvl="1"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Of the 2018 amendments to the Act, the spread of ownership (s12A(3)(e)) and the establishment of ESOPs has been the most controversial</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Section 12A(3)(e) states the Competition Commission or the Tribunal must consider the effect the merger will have on, “the promotion of a greater spread of ownership, in particular, the levels of ownership by historically disadvantaged persons and workers in firms in the market”.</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One takeaway is an increasing degree of disjuncture in the interpretation of this significant public interest provision</a:t>
            </a:r>
          </a:p>
          <a:p>
            <a:pPr marL="0" lvl="1">
              <a:lnSpc>
                <a:spcPct val="150000"/>
              </a:lnSpc>
              <a:spcBef>
                <a:spcPts val="400"/>
              </a:spcBef>
            </a:pP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5561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rial" panose="020B0604020202020204" pitchFamily="34" charset="0"/>
                <a:cs typeface="Arial" panose="020B0604020202020204" pitchFamily="34" charset="0"/>
              </a:rPr>
              <a:t>Key interview findings A:  increasing disjuncture</a:t>
            </a:r>
          </a:p>
        </p:txBody>
      </p:sp>
    </p:spTree>
    <p:extLst>
      <p:ext uri="{BB962C8B-B14F-4D97-AF65-F5344CB8AC3E}">
        <p14:creationId xmlns:p14="http://schemas.microsoft.com/office/powerpoint/2010/main" val="18731443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3345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2018 amendments themselves were not in contention – what was in contention was their interpretation and the degree of obligation </a:t>
            </a:r>
          </a:p>
          <a:p>
            <a:pPr marL="285750" lvl="1"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CCSA sees s12A(3)(e) as meaning that </a:t>
            </a:r>
            <a:r>
              <a:rPr lang="en-US" sz="2000" b="1" dirty="0">
                <a:latin typeface="Arial" panose="020B0604020202020204" pitchFamily="34" charset="0"/>
                <a:cs typeface="Arial" panose="020B0604020202020204" pitchFamily="34" charset="0"/>
              </a:rPr>
              <a:t>every </a:t>
            </a:r>
            <a:r>
              <a:rPr lang="en-US" sz="2000" dirty="0">
                <a:latin typeface="Arial" panose="020B0604020202020204" pitchFamily="34" charset="0"/>
                <a:cs typeface="Arial" panose="020B0604020202020204" pitchFamily="34" charset="0"/>
              </a:rPr>
              <a:t>merger transaction requires a condition related to the spread of ownership or should enhance the public interest in some other equivalent way. </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There is a </a:t>
            </a:r>
            <a:r>
              <a:rPr lang="en-US" sz="2000" b="1" dirty="0">
                <a:latin typeface="Arial" panose="020B0604020202020204" pitchFamily="34" charset="0"/>
                <a:cs typeface="Arial" panose="020B0604020202020204" pitchFamily="34" charset="0"/>
              </a:rPr>
              <a:t>positive obligation </a:t>
            </a:r>
            <a:r>
              <a:rPr lang="en-US" sz="2000" dirty="0">
                <a:latin typeface="Arial" panose="020B0604020202020204" pitchFamily="34" charset="0"/>
                <a:cs typeface="Arial" panose="020B0604020202020204" pitchFamily="34" charset="0"/>
              </a:rPr>
              <a:t>of merger parties to promote a greater spread of ownership. </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framing of the section is markedly different to others. For example, s12A(3)(b) states that the Commission must assess the effect of the merger on employment, and not on say the promotion or preservation of employment – the textual difference suggesting a positive obligation. </a:t>
            </a:r>
          </a:p>
          <a:p>
            <a:pPr marL="742950" lvl="2" indent="-285750">
              <a:lnSpc>
                <a:spcPct val="150000"/>
              </a:lnSpc>
              <a:spcBef>
                <a:spcPts val="400"/>
              </a:spcBef>
              <a:buFont typeface="Arial" panose="020B0604020202020204" pitchFamily="34" charset="0"/>
              <a:buChar char="•"/>
            </a:pPr>
            <a:endParaRPr lang="en-US" sz="2000" b="1" dirty="0">
              <a:latin typeface="Arial" panose="020B0604020202020204" pitchFamily="34" charset="0"/>
              <a:cs typeface="Arial" panose="020B0604020202020204" pitchFamily="34" charset="0"/>
            </a:endParaRPr>
          </a:p>
          <a:p>
            <a:pPr marL="285750" lvl="1" indent="-285750">
              <a:lnSpc>
                <a:spcPct val="150000"/>
              </a:lnSpc>
              <a:spcBef>
                <a:spcPts val="400"/>
              </a:spcBef>
              <a:buFont typeface="Arial" panose="020B0604020202020204" pitchFamily="34" charset="0"/>
              <a:buChar char="•"/>
            </a:pPr>
            <a:endParaRPr lang="en-US" b="1" dirty="0">
              <a:latin typeface="Calibri" panose="020F050202020403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5561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rial" panose="020B0604020202020204" pitchFamily="34" charset="0"/>
                <a:cs typeface="Arial" panose="020B0604020202020204" pitchFamily="34" charset="0"/>
              </a:rPr>
              <a:t>Key interview findings B:  positive obligation v. do no harm</a:t>
            </a:r>
          </a:p>
        </p:txBody>
      </p:sp>
    </p:spTree>
    <p:extLst>
      <p:ext uri="{BB962C8B-B14F-4D97-AF65-F5344CB8AC3E}">
        <p14:creationId xmlns:p14="http://schemas.microsoft.com/office/powerpoint/2010/main" val="111551272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3345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Competition law practitioners largely argued that this interpretation is not in line with the amendment – places a burden on merger parties. </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 word ‘promote’ does not mean to ensure or achieve. </a:t>
            </a:r>
          </a:p>
          <a:p>
            <a:pPr marL="742950" lvl="2" indent="-285750">
              <a:lnSpc>
                <a:spcPct val="150000"/>
              </a:lnSpc>
              <a:spcBef>
                <a:spcPts val="400"/>
              </a:spcBef>
              <a:buFont typeface="Arial" panose="020B0604020202020204" pitchFamily="34" charset="0"/>
              <a:buChar char="•"/>
            </a:pPr>
            <a:r>
              <a:rPr lang="en-US" sz="2000" dirty="0">
                <a:latin typeface="Arial" panose="020B0604020202020204" pitchFamily="34" charset="0"/>
                <a:cs typeface="Arial" panose="020B0604020202020204" pitchFamily="34" charset="0"/>
              </a:rPr>
              <a:t>They perceived a conceptual policy shift – even where no public interest concern exists, merger transactions should strive to make the world a better place – while competition law has not been traditionally understood in this way</a:t>
            </a: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5561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rial" panose="020B0604020202020204" pitchFamily="34" charset="0"/>
                <a:cs typeface="Arial" panose="020B0604020202020204" pitchFamily="34" charset="0"/>
              </a:rPr>
              <a:t>Key interview findings B:  positive obligation v do no harm</a:t>
            </a:r>
          </a:p>
        </p:txBody>
      </p:sp>
    </p:spTree>
    <p:extLst>
      <p:ext uri="{BB962C8B-B14F-4D97-AF65-F5344CB8AC3E}">
        <p14:creationId xmlns:p14="http://schemas.microsoft.com/office/powerpoint/2010/main" val="297913421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3345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US" dirty="0">
                <a:latin typeface="Arial" panose="020B0604020202020204" pitchFamily="34" charset="0"/>
                <a:cs typeface="Arial" panose="020B0604020202020204" pitchFamily="34" charset="0"/>
              </a:rPr>
              <a:t>The Tribunal articulated a related and clear position on merger specificity in the Walmart/Massmart transaction: </a:t>
            </a:r>
          </a:p>
          <a:p>
            <a:pPr marL="457200" lvl="2">
              <a:lnSpc>
                <a:spcPct val="150000"/>
              </a:lnSpc>
              <a:spcBef>
                <a:spcPts val="400"/>
              </a:spcBef>
            </a:pPr>
            <a:r>
              <a:rPr lang="en-ZA" i="1" dirty="0">
                <a:effectLst/>
                <a:latin typeface="Arial" panose="020B0604020202020204" pitchFamily="34" charset="0"/>
                <a:ea typeface="Calibri" panose="020F0502020204030204" pitchFamily="34" charset="0"/>
                <a:cs typeface="Arial" panose="020B0604020202020204" pitchFamily="34" charset="0"/>
              </a:rPr>
              <a:t>“Subject matter and substantiality are not the only limitations in considering public interest. </a:t>
            </a:r>
            <a:r>
              <a:rPr lang="en-ZA" i="1" u="sng" dirty="0">
                <a:effectLst/>
                <a:latin typeface="Arial" panose="020B0604020202020204" pitchFamily="34" charset="0"/>
                <a:ea typeface="Calibri" panose="020F0502020204030204" pitchFamily="34" charset="0"/>
                <a:cs typeface="Arial" panose="020B0604020202020204" pitchFamily="34" charset="0"/>
              </a:rPr>
              <a:t>A further consideration is that the public interest must be merger specific</a:t>
            </a:r>
            <a:r>
              <a:rPr lang="en-ZA" i="1" dirty="0">
                <a:effectLst/>
                <a:latin typeface="Arial" panose="020B0604020202020204" pitchFamily="34" charset="0"/>
                <a:ea typeface="Calibri" panose="020F0502020204030204" pitchFamily="34" charset="0"/>
                <a:cs typeface="Arial" panose="020B0604020202020204" pitchFamily="34" charset="0"/>
              </a:rPr>
              <a:t>. Expressed in less technical language, </a:t>
            </a:r>
            <a:r>
              <a:rPr lang="en-ZA" i="1" u="sng" dirty="0">
                <a:effectLst/>
                <a:latin typeface="Arial" panose="020B0604020202020204" pitchFamily="34" charset="0"/>
                <a:ea typeface="Calibri" panose="020F0502020204030204" pitchFamily="34" charset="0"/>
                <a:cs typeface="Arial" panose="020B0604020202020204" pitchFamily="34" charset="0"/>
              </a:rPr>
              <a:t>unless the merger is the cause of the public interest concerns</a:t>
            </a:r>
            <a:r>
              <a:rPr lang="en-ZA" i="1" dirty="0">
                <a:effectLst/>
                <a:latin typeface="Arial" panose="020B0604020202020204" pitchFamily="34" charset="0"/>
                <a:ea typeface="Calibri" panose="020F0502020204030204" pitchFamily="34" charset="0"/>
                <a:cs typeface="Arial" panose="020B0604020202020204" pitchFamily="34" charset="0"/>
              </a:rPr>
              <a:t>, </a:t>
            </a:r>
            <a:r>
              <a:rPr lang="en-ZA" i="1" u="sng" dirty="0">
                <a:effectLst/>
                <a:latin typeface="Arial" panose="020B0604020202020204" pitchFamily="34" charset="0"/>
                <a:ea typeface="Calibri" panose="020F0502020204030204" pitchFamily="34" charset="0"/>
                <a:cs typeface="Arial" panose="020B0604020202020204" pitchFamily="34" charset="0"/>
              </a:rPr>
              <a:t>we have no remit</a:t>
            </a:r>
            <a:r>
              <a:rPr lang="en-ZA" i="1" dirty="0">
                <a:effectLst/>
                <a:latin typeface="Arial" panose="020B0604020202020204" pitchFamily="34" charset="0"/>
                <a:ea typeface="Calibri" panose="020F0502020204030204" pitchFamily="34" charset="0"/>
                <a:cs typeface="Arial" panose="020B0604020202020204" pitchFamily="34" charset="0"/>
              </a:rPr>
              <a:t> to do anything about them. Our job in merger control is not to make the world a better place, only to prevent it becoming worse as a result of a specific transaction” (own emphasis).”</a:t>
            </a:r>
            <a:endParaRPr lang="en-ZA" i="1" dirty="0">
              <a:latin typeface="Arial" panose="020B0604020202020204" pitchFamily="34" charset="0"/>
              <a:cs typeface="Arial" panose="020B0604020202020204" pitchFamily="34" charset="0"/>
            </a:endParaRPr>
          </a:p>
          <a:p>
            <a:pPr marL="285750" lvl="1" indent="-285750">
              <a:lnSpc>
                <a:spcPct val="150000"/>
              </a:lnSpc>
              <a:spcBef>
                <a:spcPts val="400"/>
              </a:spcBef>
              <a:buFont typeface="Arial" panose="020B0604020202020204" pitchFamily="34" charset="0"/>
              <a:buChar char="•"/>
            </a:pPr>
            <a:r>
              <a:rPr lang="en-ZA" dirty="0">
                <a:effectLst/>
                <a:latin typeface="Arial" panose="020B0604020202020204" pitchFamily="34" charset="0"/>
                <a:ea typeface="Calibri" panose="020F0502020204030204" pitchFamily="34" charset="0"/>
                <a:cs typeface="Arial" panose="020B0604020202020204" pitchFamily="34" charset="0"/>
              </a:rPr>
              <a:t>Some of our interviewees perceive the Tribunal’s requirement for merger specificity as having been discarded.</a:t>
            </a:r>
          </a:p>
          <a:p>
            <a:pPr marL="742950" lvl="2" indent="-285750">
              <a:lnSpc>
                <a:spcPct val="150000"/>
              </a:lnSpc>
              <a:spcBef>
                <a:spcPts val="400"/>
              </a:spcBef>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T</a:t>
            </a:r>
            <a:r>
              <a:rPr lang="en-ZA" dirty="0">
                <a:effectLst/>
                <a:latin typeface="Arial" panose="020B0604020202020204" pitchFamily="34" charset="0"/>
                <a:ea typeface="Calibri" panose="020F0502020204030204" pitchFamily="34" charset="0"/>
                <a:cs typeface="Arial" panose="020B0604020202020204" pitchFamily="34" charset="0"/>
              </a:rPr>
              <a:t>hey see a requirement on merger parties to create a set of opportunities in the public interest, through the establishment of for example an ESOP, even where the merger does not raise a public interest concern. </a:t>
            </a:r>
            <a:endParaRPr lang="en-ZA" dirty="0">
              <a:latin typeface="Ubuntu Light" panose="020B0304030602030204" pitchFamily="34" charset="0"/>
              <a:cs typeface="Arial" panose="020B0604020202020204" pitchFamily="34" charset="0"/>
            </a:endParaRPr>
          </a:p>
          <a:p>
            <a:pPr marL="0" lvl="1">
              <a:lnSpc>
                <a:spcPct val="150000"/>
              </a:lnSpc>
              <a:spcBef>
                <a:spcPts val="400"/>
              </a:spcBef>
            </a:pPr>
            <a:endParaRPr lang="en-US" dirty="0">
              <a:latin typeface="Calibri" panose="020F050202020403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155619"/>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rial" panose="020B0604020202020204" pitchFamily="34" charset="0"/>
                <a:cs typeface="Arial" panose="020B0604020202020204" pitchFamily="34" charset="0"/>
              </a:rPr>
              <a:t>Key interview findings B:  positive obligation v do no harm </a:t>
            </a:r>
          </a:p>
        </p:txBody>
      </p:sp>
    </p:spTree>
    <p:extLst>
      <p:ext uri="{BB962C8B-B14F-4D97-AF65-F5344CB8AC3E}">
        <p14:creationId xmlns:p14="http://schemas.microsoft.com/office/powerpoint/2010/main" val="2479646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2" name="Google Shape;102;p2"/>
          <p:cNvSpPr txBox="1"/>
          <p:nvPr/>
        </p:nvSpPr>
        <p:spPr>
          <a:xfrm>
            <a:off x="257176" y="933451"/>
            <a:ext cx="11801474" cy="5768930"/>
          </a:xfrm>
          <a:prstGeom prst="rect">
            <a:avLst/>
          </a:prstGeom>
          <a:noFill/>
          <a:ln>
            <a:noFill/>
          </a:ln>
        </p:spPr>
        <p:txBody>
          <a:bodyPr spcFirstLastPara="1" wrap="square" lIns="68569" tIns="34275" rIns="68569" bIns="34275" anchor="t" anchorCtr="0">
            <a:noAutofit/>
          </a:bodyPr>
          <a:lstStyle/>
          <a:p>
            <a:pPr marL="285750" lvl="1" indent="-285750">
              <a:lnSpc>
                <a:spcPct val="150000"/>
              </a:lnSpc>
              <a:spcBef>
                <a:spcPts val="400"/>
              </a:spcBef>
              <a:buFont typeface="Arial" panose="020B0604020202020204" pitchFamily="34" charset="0"/>
              <a:buChar char="•"/>
            </a:pPr>
            <a:r>
              <a:rPr lang="en-ZA" sz="1800" dirty="0">
                <a:effectLst/>
                <a:latin typeface="Arial" panose="020B0604020202020204" pitchFamily="34" charset="0"/>
                <a:ea typeface="Calibri" panose="020F0502020204030204" pitchFamily="34" charset="0"/>
                <a:cs typeface="Arial" panose="020B0604020202020204" pitchFamily="34" charset="0"/>
              </a:rPr>
              <a:t>What is the impact of the implementation of s 12A(3)(e) and of these related shifts in understanding? </a:t>
            </a:r>
          </a:p>
          <a:p>
            <a:pPr marL="285750" indent="-285750">
              <a:lnSpc>
                <a:spcPct val="115000"/>
              </a:lnSpc>
              <a:spcAft>
                <a:spcPts val="800"/>
              </a:spcAft>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S</a:t>
            </a:r>
            <a:r>
              <a:rPr lang="en-ZA" sz="1800" dirty="0">
                <a:effectLst/>
                <a:latin typeface="Arial" panose="020B0604020202020204" pitchFamily="34" charset="0"/>
                <a:ea typeface="Calibri" panose="020F0502020204030204" pitchFamily="34" charset="0"/>
                <a:cs typeface="Arial" panose="020B0604020202020204" pitchFamily="34" charset="0"/>
              </a:rPr>
              <a:t>everal legal practitioners:  there is a particular negative impact when this policy and others -- verging into industrial policy yet sustainable for large mergers -- is extended without recalibration to the category of intermediate mergers. </a:t>
            </a:r>
          </a:p>
          <a:p>
            <a:pPr marL="742950" lvl="1" indent="-285750">
              <a:lnSpc>
                <a:spcPct val="115000"/>
              </a:lnSpc>
              <a:spcAft>
                <a:spcPts val="800"/>
              </a:spcAft>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I</a:t>
            </a:r>
            <a:r>
              <a:rPr lang="en-ZA" dirty="0">
                <a:effectLst/>
                <a:latin typeface="Arial" panose="020B0604020202020204" pitchFamily="34" charset="0"/>
                <a:ea typeface="Calibri" panose="020F0502020204030204" pitchFamily="34" charset="0"/>
                <a:cs typeface="Arial" panose="020B0604020202020204" pitchFamily="34" charset="0"/>
              </a:rPr>
              <a:t>ntermediate mergers are smaller transactions involving firms with constrained resources when compared to the deep pockets of firms closing large merger transactions.  Thus, they present different concerns for industrial policy.</a:t>
            </a:r>
          </a:p>
          <a:p>
            <a:pPr marL="742950" lvl="1" indent="-285750">
              <a:lnSpc>
                <a:spcPct val="115000"/>
              </a:lnSpc>
              <a:spcAft>
                <a:spcPts val="800"/>
              </a:spcAft>
              <a:buFont typeface="Arial" panose="020B0604020202020204" pitchFamily="34" charset="0"/>
              <a:buChar char="•"/>
            </a:pPr>
            <a:r>
              <a:rPr lang="en-ZA" dirty="0">
                <a:effectLst/>
                <a:latin typeface="Arial" panose="020B0604020202020204" pitchFamily="34" charset="0"/>
                <a:ea typeface="Calibri" panose="020F0502020204030204" pitchFamily="34" charset="0"/>
                <a:cs typeface="Arial" panose="020B0604020202020204" pitchFamily="34" charset="0"/>
              </a:rPr>
              <a:t>Minister and DTIC: general perception that the types of transactions that the Minister has typically intervened in and obtained substantial public interest commitments have been in large transactions and often with foreign investors.</a:t>
            </a:r>
          </a:p>
          <a:p>
            <a:pPr marL="742950" lvl="1" indent="-285750">
              <a:buFont typeface="Arial" panose="020B0604020202020204" pitchFamily="34" charset="0"/>
              <a:buChar char="•"/>
            </a:pPr>
            <a:r>
              <a:rPr lang="en-ZA" dirty="0">
                <a:effectLst/>
                <a:latin typeface="Arial" panose="020B0604020202020204" pitchFamily="34" charset="0"/>
                <a:ea typeface="Calibri" panose="020F0502020204030204" pitchFamily="34" charset="0"/>
                <a:cs typeface="Arial" panose="020B0604020202020204" pitchFamily="34" charset="0"/>
              </a:rPr>
              <a:t>Whether or not </a:t>
            </a:r>
            <a:r>
              <a:rPr lang="en-ZA" dirty="0">
                <a:latin typeface="Arial" panose="020B0604020202020204" pitchFamily="34" charset="0"/>
                <a:ea typeface="Calibri" panose="020F0502020204030204" pitchFamily="34" charset="0"/>
                <a:cs typeface="Arial" panose="020B0604020202020204" pitchFamily="34" charset="0"/>
              </a:rPr>
              <a:t>there is </a:t>
            </a:r>
            <a:r>
              <a:rPr lang="en-ZA" dirty="0">
                <a:effectLst/>
                <a:latin typeface="Arial" panose="020B0604020202020204" pitchFamily="34" charset="0"/>
                <a:ea typeface="Calibri" panose="020F0502020204030204" pitchFamily="34" charset="0"/>
                <a:cs typeface="Arial" panose="020B0604020202020204" pitchFamily="34" charset="0"/>
              </a:rPr>
              <a:t>undue economic pressure on firms in intermediate mergers remains to be seen</a:t>
            </a:r>
          </a:p>
          <a:p>
            <a:pPr marL="285750" indent="-285750">
              <a:lnSpc>
                <a:spcPct val="115000"/>
              </a:lnSpc>
              <a:buFont typeface="Arial" panose="020B0604020202020204" pitchFamily="34" charset="0"/>
              <a:buChar char="•"/>
            </a:pPr>
            <a:r>
              <a:rPr lang="en-ZA" dirty="0">
                <a:effectLst/>
                <a:latin typeface="Arial" panose="020B0604020202020204" pitchFamily="34" charset="0"/>
                <a:ea typeface="Calibri" panose="020F0502020204030204" pitchFamily="34" charset="0"/>
                <a:cs typeface="Arial" panose="020B0604020202020204" pitchFamily="34" charset="0"/>
              </a:rPr>
              <a:t>For a number of legal practitioners, as a general concern, the shift in applying the concept of merger specificity has the potential to deter investment. </a:t>
            </a:r>
          </a:p>
          <a:p>
            <a:pPr marL="742950" lvl="1" indent="-285750">
              <a:lnSpc>
                <a:spcPct val="115000"/>
              </a:lnSpc>
              <a:buFont typeface="Arial" panose="020B0604020202020204" pitchFamily="34" charset="0"/>
              <a:buChar char="•"/>
            </a:pPr>
            <a:r>
              <a:rPr lang="en-ZA" dirty="0">
                <a:effectLst/>
                <a:latin typeface="Arial" panose="020B0604020202020204" pitchFamily="34" charset="0"/>
                <a:ea typeface="Calibri" panose="020F0502020204030204" pitchFamily="34" charset="0"/>
                <a:cs typeface="Arial" panose="020B0604020202020204" pitchFamily="34" charset="0"/>
              </a:rPr>
              <a:t>In one or two instances related to us by legal practitioners, merger parties were reportedly not comfortable to agree to a share ownership scheme especially where the specificity to the merger of applying the requirement was not </a:t>
            </a:r>
            <a:r>
              <a:rPr lang="en-ZA" dirty="0">
                <a:latin typeface="Arial" panose="020B0604020202020204" pitchFamily="34" charset="0"/>
                <a:ea typeface="Calibri" panose="020F0502020204030204" pitchFamily="34" charset="0"/>
                <a:cs typeface="Arial" panose="020B0604020202020204" pitchFamily="34" charset="0"/>
              </a:rPr>
              <a:t>evident</a:t>
            </a:r>
            <a:r>
              <a:rPr lang="en-ZA" dirty="0">
                <a:effectLst/>
                <a:latin typeface="Arial" panose="020B0604020202020204" pitchFamily="34" charset="0"/>
                <a:ea typeface="Calibri" panose="020F0502020204030204" pitchFamily="34" charset="0"/>
                <a:cs typeface="Arial" panose="020B0604020202020204" pitchFamily="34" charset="0"/>
              </a:rPr>
              <a:t>; </a:t>
            </a:r>
          </a:p>
          <a:p>
            <a:pPr marL="742950" lvl="1" indent="-285750">
              <a:lnSpc>
                <a:spcPct val="115000"/>
              </a:lnSpc>
              <a:buFont typeface="Arial" panose="020B0604020202020204" pitchFamily="34" charset="0"/>
              <a:buChar char="•"/>
            </a:pPr>
            <a:r>
              <a:rPr lang="en-ZA" dirty="0">
                <a:latin typeface="Arial" panose="020B0604020202020204" pitchFamily="34" charset="0"/>
                <a:ea typeface="Calibri" panose="020F0502020204030204" pitchFamily="34" charset="0"/>
                <a:cs typeface="Arial" panose="020B0604020202020204" pitchFamily="34" charset="0"/>
              </a:rPr>
              <a:t>I</a:t>
            </a:r>
            <a:r>
              <a:rPr lang="en-ZA" dirty="0">
                <a:effectLst/>
                <a:latin typeface="Arial" panose="020B0604020202020204" pitchFamily="34" charset="0"/>
                <a:ea typeface="Calibri" panose="020F0502020204030204" pitchFamily="34" charset="0"/>
                <a:cs typeface="Arial" panose="020B0604020202020204" pitchFamily="34" charset="0"/>
              </a:rPr>
              <a:t>n another the legal practitioner was asked to investigate lawful steps towards taking South Africa out of the multi-jurisdictional transaction.</a:t>
            </a:r>
            <a:endParaRPr lang="en-ZA" dirty="0">
              <a:latin typeface="Arial" panose="020B0604020202020204" pitchFamily="34" charset="0"/>
              <a:ea typeface="Calibri" panose="020F0502020204030204" pitchFamily="34" charset="0"/>
              <a:cs typeface="Arial" panose="020B0604020202020204" pitchFamily="34" charset="0"/>
            </a:endParaRPr>
          </a:p>
        </p:txBody>
      </p:sp>
      <p:sp>
        <p:nvSpPr>
          <p:cNvPr id="2" name="Title 1">
            <a:extLst>
              <a:ext uri="{FF2B5EF4-FFF2-40B4-BE49-F238E27FC236}">
                <a16:creationId xmlns:a16="http://schemas.microsoft.com/office/drawing/2014/main" id="{25A6D907-D80A-FB6C-D4FB-0A7564D07AE3}"/>
              </a:ext>
            </a:extLst>
          </p:cNvPr>
          <p:cNvSpPr txBox="1">
            <a:spLocks/>
          </p:cNvSpPr>
          <p:nvPr/>
        </p:nvSpPr>
        <p:spPr>
          <a:xfrm>
            <a:off x="190500" y="304801"/>
            <a:ext cx="11868150" cy="628650"/>
          </a:xfrm>
          <a:prstGeom prst="rect">
            <a:avLst/>
          </a:prstGeom>
          <a:solidFill>
            <a:srgbClr val="D95900"/>
          </a:solidFill>
        </p:spPr>
        <p:txBody>
          <a:bodyPr anchor="ctr">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050" b="0" i="0" u="none" strike="noStrike" cap="none">
                <a:solidFill>
                  <a:srgbClr val="000000"/>
                </a:solidFill>
                <a:latin typeface="Arial"/>
                <a:ea typeface="Arial"/>
                <a:cs typeface="Arial"/>
                <a:sym typeface="Arial"/>
              </a:defRPr>
            </a:lvl9pPr>
          </a:lstStyle>
          <a:p>
            <a:r>
              <a:rPr lang="en-US" sz="2800" dirty="0">
                <a:solidFill>
                  <a:schemeClr val="bg1"/>
                </a:solidFill>
                <a:latin typeface="Avenir Next LT Pro" panose="020B0504020202020204" pitchFamily="34" charset="0"/>
              </a:rPr>
              <a:t>Key interview </a:t>
            </a:r>
            <a:r>
              <a:rPr lang="en-US" sz="2800" dirty="0">
                <a:solidFill>
                  <a:schemeClr val="bg1"/>
                </a:solidFill>
                <a:latin typeface="Arial" panose="020B0604020202020204" pitchFamily="34" charset="0"/>
                <a:cs typeface="Arial" panose="020B0604020202020204" pitchFamily="34" charset="0"/>
              </a:rPr>
              <a:t>findings</a:t>
            </a:r>
            <a:r>
              <a:rPr lang="en-US" sz="2800" dirty="0">
                <a:solidFill>
                  <a:schemeClr val="bg1"/>
                </a:solidFill>
                <a:latin typeface="Avenir Next LT Pro" panose="020B0504020202020204" pitchFamily="34" charset="0"/>
                <a:cs typeface="Arial" panose="020B0604020202020204" pitchFamily="34" charset="0"/>
              </a:rPr>
              <a:t> C:  impact on mergers in intermediate category </a:t>
            </a:r>
            <a:r>
              <a:rPr lang="en-US" sz="2800" dirty="0">
                <a:solidFill>
                  <a:schemeClr val="bg1"/>
                </a:solidFill>
                <a:latin typeface="Avenir Next LT Pro" panose="020B0504020202020204" pitchFamily="34" charset="0"/>
              </a:rPr>
              <a:t> </a:t>
            </a:r>
          </a:p>
        </p:txBody>
      </p:sp>
    </p:spTree>
    <p:extLst>
      <p:ext uri="{BB962C8B-B14F-4D97-AF65-F5344CB8AC3E}">
        <p14:creationId xmlns:p14="http://schemas.microsoft.com/office/powerpoint/2010/main" val="1883064496"/>
      </p:ext>
    </p:extLst>
  </p:cSld>
  <p:clrMapOvr>
    <a:masterClrMapping/>
  </p:clrMapOvr>
</p:sld>
</file>

<file path=ppt/theme/theme1.xml><?xml version="1.0" encoding="utf-8"?>
<a:theme xmlns:a="http://schemas.openxmlformats.org/drawingml/2006/main" name="1_NSDF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2_NSDF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SharedWithUsers xmlns="f414d7e1-13eb-4cc6-bbd2-70c873ae7c4f">
      <UserInfo>
        <DisplayName>Tracy Davids</DisplayName>
        <AccountId>14</AccountId>
        <AccountType/>
      </UserInfo>
      <UserInfo>
        <DisplayName>Ferdi Meyer</DisplayName>
        <AccountId>18</AccountId>
        <AccountType/>
      </UserInfo>
    </SharedWithUser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FC1C2303E9989C4FBDDF4728BFFAB13F" ma:contentTypeVersion="11" ma:contentTypeDescription="Create a new document." ma:contentTypeScope="" ma:versionID="91e12623dd4f100f3f4f4a215b6a8b6d">
  <xsd:schema xmlns:xsd="http://www.w3.org/2001/XMLSchema" xmlns:xs="http://www.w3.org/2001/XMLSchema" xmlns:p="http://schemas.microsoft.com/office/2006/metadata/properties" xmlns:ns2="f414d7e1-13eb-4cc6-bbd2-70c873ae7c4f" xmlns:ns3="737bb1c2-ac20-4de0-8956-f2440b3ee274" targetNamespace="http://schemas.microsoft.com/office/2006/metadata/properties" ma:root="true" ma:fieldsID="a84572315f0372625d65bc797461ca9c" ns2:_="" ns3:_="">
    <xsd:import namespace="f414d7e1-13eb-4cc6-bbd2-70c873ae7c4f"/>
    <xsd:import namespace="737bb1c2-ac20-4de0-8956-f2440b3ee274"/>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AutoKeyPoints" minOccurs="0"/>
                <xsd:element ref="ns3:MediaServiceKeyPoints" minOccurs="0"/>
                <xsd:element ref="ns3:MediaServiceAutoTags" minOccurs="0"/>
                <xsd:element ref="ns3:MediaServiceGenerationTime" minOccurs="0"/>
                <xsd:element ref="ns3:MediaServiceEventHashCode" minOccurs="0"/>
                <xsd:element ref="ns3:MediaServiceOCR" minOccurs="0"/>
                <xsd:element ref="ns3: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414d7e1-13eb-4cc6-bbd2-70c873ae7c4f"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37bb1c2-ac20-4de0-8956-f2440b3ee274"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AutoKeyPoints" ma:index="12" nillable="true" ma:displayName="MediaServiceAutoKeyPoints" ma:hidden="true" ma:internalName="MediaServiceAutoKeyPoints" ma:readOnly="true">
      <xsd:simpleType>
        <xsd:restriction base="dms:Note"/>
      </xsd:simpleType>
    </xsd:element>
    <xsd:element name="MediaServiceKeyPoints" ma:index="13"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DateTaken" ma:index="18"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3CE050D8-CCF5-4B59-B5F9-3A43D75163CC}">
  <ds:schemaRefs>
    <ds:schemaRef ds:uri="http://schemas.microsoft.com/office/2006/metadata/properties"/>
    <ds:schemaRef ds:uri="http://schemas.microsoft.com/office/2006/documentManagement/types"/>
    <ds:schemaRef ds:uri="737bb1c2-ac20-4de0-8956-f2440b3ee274"/>
    <ds:schemaRef ds:uri="http://purl.org/dc/dcmitype/"/>
    <ds:schemaRef ds:uri="http://www.w3.org/XML/1998/namespace"/>
    <ds:schemaRef ds:uri="http://purl.org/dc/elements/1.1/"/>
    <ds:schemaRef ds:uri="http://purl.org/dc/terms/"/>
    <ds:schemaRef ds:uri="http://schemas.microsoft.com/office/infopath/2007/PartnerControls"/>
    <ds:schemaRef ds:uri="http://schemas.openxmlformats.org/package/2006/metadata/core-properties"/>
    <ds:schemaRef ds:uri="f414d7e1-13eb-4cc6-bbd2-70c873ae7c4f"/>
  </ds:schemaRefs>
</ds:datastoreItem>
</file>

<file path=customXml/itemProps2.xml><?xml version="1.0" encoding="utf-8"?>
<ds:datastoreItem xmlns:ds="http://schemas.openxmlformats.org/officeDocument/2006/customXml" ds:itemID="{1303728B-50D2-480A-88A1-A15C955F4B0C}">
  <ds:schemaRefs>
    <ds:schemaRef ds:uri="http://schemas.microsoft.com/sharepoint/v3/contenttype/forms"/>
  </ds:schemaRefs>
</ds:datastoreItem>
</file>

<file path=customXml/itemProps3.xml><?xml version="1.0" encoding="utf-8"?>
<ds:datastoreItem xmlns:ds="http://schemas.openxmlformats.org/officeDocument/2006/customXml" ds:itemID="{FE5AE112-96E9-44B4-B0ED-C432EF2F9C72}">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f414d7e1-13eb-4cc6-bbd2-70c873ae7c4f"/>
    <ds:schemaRef ds:uri="737bb1c2-ac20-4de0-8956-f2440b3ee2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
  <TotalTime>10006</TotalTime>
  <Words>2792</Words>
  <Application>Microsoft Office PowerPoint</Application>
  <PresentationFormat>Widescreen</PresentationFormat>
  <Paragraphs>150</Paragraphs>
  <Slides>15</Slides>
  <Notes>15</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15</vt:i4>
      </vt:variant>
    </vt:vector>
  </HeadingPairs>
  <TitlesOfParts>
    <vt:vector size="25" baseType="lpstr">
      <vt:lpstr>Arial</vt:lpstr>
      <vt:lpstr>Avenir Next</vt:lpstr>
      <vt:lpstr>Avenir Next LT Pro</vt:lpstr>
      <vt:lpstr>Calibri</vt:lpstr>
      <vt:lpstr>Calibri Light</vt:lpstr>
      <vt:lpstr>Lucida Grande</vt:lpstr>
      <vt:lpstr>Ubuntu Light</vt:lpstr>
      <vt:lpstr>1_NSDF Theme</vt:lpstr>
      <vt:lpstr>2_NSDF Theme</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NATIONAL SPATIAL DEVELOPMENT FRAMEWORK    Overview of the compilation process and key discussion themes for DRDLR Provincial Technical Task Teams</dc:title>
  <dc:creator>Mark</dc:creator>
  <cp:lastModifiedBy>simon roberts</cp:lastModifiedBy>
  <cp:revision>1647</cp:revision>
  <cp:lastPrinted>2019-02-01T12:22:28Z</cp:lastPrinted>
  <dcterms:created xsi:type="dcterms:W3CDTF">2018-06-19T22:07:37Z</dcterms:created>
  <dcterms:modified xsi:type="dcterms:W3CDTF">2023-10-05T02:26:36Z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0x010100FC1C2303E9989C4FBDDF4728BFFAB13F</vt:lpwstr>
  </property>
</Properties>
</file>