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0"/>
  </p:notesMasterIdLst>
  <p:sldIdLst>
    <p:sldId id="266" r:id="rId6"/>
    <p:sldId id="274" r:id="rId7"/>
    <p:sldId id="282" r:id="rId8"/>
    <p:sldId id="283" r:id="rId9"/>
    <p:sldId id="284" r:id="rId10"/>
    <p:sldId id="275" r:id="rId11"/>
    <p:sldId id="277" r:id="rId12"/>
    <p:sldId id="285" r:id="rId13"/>
    <p:sldId id="286" r:id="rId14"/>
    <p:sldId id="278" r:id="rId15"/>
    <p:sldId id="287" r:id="rId16"/>
    <p:sldId id="281" r:id="rId17"/>
    <p:sldId id="288" r:id="rId18"/>
    <p:sldId id="289" r:id="rId1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DB50F0-B75C-4416-9DAB-D275633C47BD}" v="15" dt="2023-10-04T19:50:03.4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922" autoAdjust="0"/>
  </p:normalViewPr>
  <p:slideViewPr>
    <p:cSldViewPr snapToGrid="0" snapToObjects="1">
      <p:cViewPr varScale="1">
        <p:scale>
          <a:sx n="66" d="100"/>
          <a:sy n="66" d="100"/>
        </p:scale>
        <p:origin x="1858"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9F07F7-DD49-0083-6F65-8A198370ABB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ZA"/>
          </a:p>
        </p:txBody>
      </p:sp>
      <p:sp>
        <p:nvSpPr>
          <p:cNvPr id="3" name="Date Placeholder 2">
            <a:extLst>
              <a:ext uri="{FF2B5EF4-FFF2-40B4-BE49-F238E27FC236}">
                <a16:creationId xmlns:a16="http://schemas.microsoft.com/office/drawing/2014/main" id="{63ED8328-484C-C21D-5FD8-ACC30A0912E7}"/>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54FE7C06-8F62-4DA4-B6B8-C4C62A5643ED}" type="datetimeFigureOut">
              <a:rPr lang="en-ZA"/>
              <a:pPr>
                <a:defRPr/>
              </a:pPr>
              <a:t>2023/10/05</a:t>
            </a:fld>
            <a:endParaRPr lang="en-ZA"/>
          </a:p>
        </p:txBody>
      </p:sp>
      <p:sp>
        <p:nvSpPr>
          <p:cNvPr id="4" name="Slide Image Placeholder 3">
            <a:extLst>
              <a:ext uri="{FF2B5EF4-FFF2-40B4-BE49-F238E27FC236}">
                <a16:creationId xmlns:a16="http://schemas.microsoft.com/office/drawing/2014/main" id="{0912A403-482C-9762-442A-C59F60C7988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a:extLst>
              <a:ext uri="{FF2B5EF4-FFF2-40B4-BE49-F238E27FC236}">
                <a16:creationId xmlns:a16="http://schemas.microsoft.com/office/drawing/2014/main" id="{DAACB42E-7416-019F-378D-C2A3CEEDB112}"/>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a:extLst>
              <a:ext uri="{FF2B5EF4-FFF2-40B4-BE49-F238E27FC236}">
                <a16:creationId xmlns:a16="http://schemas.microsoft.com/office/drawing/2014/main" id="{FCC50600-4634-3037-A4E3-A4E96C90C583}"/>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ZA"/>
          </a:p>
        </p:txBody>
      </p:sp>
      <p:sp>
        <p:nvSpPr>
          <p:cNvPr id="7" name="Slide Number Placeholder 6">
            <a:extLst>
              <a:ext uri="{FF2B5EF4-FFF2-40B4-BE49-F238E27FC236}">
                <a16:creationId xmlns:a16="http://schemas.microsoft.com/office/drawing/2014/main" id="{0C0F708F-D4E7-3CB8-C887-D58832B18F76}"/>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372F1DB8-84A7-4E7C-A4CD-060BCF8FC3D2}" type="slidenum">
              <a:rPr lang="en-ZA"/>
              <a:pPr>
                <a:defRPr/>
              </a:pPr>
              <a:t>‹#›</a:t>
            </a:fld>
            <a:endParaRPr lang="en-Z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ZA" sz="1800" kern="1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While the recent amendments have presented a first step to ensuring that the protection of firm’s ability to participate in markets is aligned with the policy objectives of the government, there remains a question on the plight of both SMEs and non-SME firms in relation to conduct not protected by the two introduced provisions. This paper has conducted a review of recent abuse of dominance cases to provide a snapshot of where the jurisprudence is on assessing anticompetitive effects. This is important to understand as it frames the economic analysis and economic evidence required to demonstrate anticompetitive effects. It is suggested that there is gap in the current framing of anticompetitive effects and that a broader amendment may be required to ensure that enforcement action fully encompasses the policy direction to ensure there is greater participation in the economy.</a:t>
            </a:r>
            <a:endParaRPr lang="en-ZA"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4" name="Slide Number Placeholder 3"/>
          <p:cNvSpPr>
            <a:spLocks noGrp="1"/>
          </p:cNvSpPr>
          <p:nvPr>
            <p:ph type="sldNum" sz="quarter" idx="5"/>
          </p:nvPr>
        </p:nvSpPr>
        <p:spPr/>
        <p:txBody>
          <a:bodyPr/>
          <a:lstStyle/>
          <a:p>
            <a:pPr>
              <a:defRPr/>
            </a:pPr>
            <a:fld id="{372F1DB8-84A7-4E7C-A4CD-060BCF8FC3D2}" type="slidenum">
              <a:rPr lang="en-ZA" smtClean="0"/>
              <a:pPr>
                <a:defRPr/>
              </a:pPr>
              <a:t>1</a:t>
            </a:fld>
            <a:endParaRPr lang="en-ZA"/>
          </a:p>
        </p:txBody>
      </p:sp>
    </p:spTree>
    <p:extLst>
      <p:ext uri="{BB962C8B-B14F-4D97-AF65-F5344CB8AC3E}">
        <p14:creationId xmlns:p14="http://schemas.microsoft.com/office/powerpoint/2010/main" val="2091473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9E03E2C1-117B-7587-A03F-3E13F368FD3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AEBD7815-E1D3-C23C-A6B9-A26824E2CC5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ZA" sz="1800" dirty="0">
                <a:effectLst/>
                <a:latin typeface="Calibri Light" panose="020F0302020204030204" pitchFamily="34" charset="0"/>
                <a:ea typeface="Calibri" panose="020F0502020204030204" pitchFamily="34" charset="0"/>
              </a:rPr>
              <a:t>This framing by Mackenzie (2019) is a helpful summary of some key considerations to take into account when determining the impact on a firm. It however seems to suggest that there may be a limited use of these factors as the small firm would have to be of importance for the competitive functioning of the market – perhaps in the form of a maverick such as Strictly Ticket</a:t>
            </a:r>
          </a:p>
          <a:p>
            <a:pPr eaLnBrk="1" hangingPunct="1">
              <a:spcBef>
                <a:spcPct val="0"/>
              </a:spcBef>
            </a:pPr>
            <a:endParaRPr lang="en-ZA" altLang="en-US" sz="1800" dirty="0">
              <a:effectLst/>
              <a:latin typeface="Calibri Light" panose="020F0302020204030204" pitchFamily="34" charset="0"/>
            </a:endParaRPr>
          </a:p>
          <a:p>
            <a:pPr eaLnBrk="1" hangingPunct="1">
              <a:spcBef>
                <a:spcPct val="0"/>
              </a:spcBef>
            </a:pPr>
            <a:r>
              <a:rPr lang="en-ZA" altLang="en-US" sz="1800" dirty="0">
                <a:effectLst/>
                <a:latin typeface="Calibri Light" panose="020F0302020204030204" pitchFamily="34" charset="0"/>
              </a:rPr>
              <a:t>Paper compares this stance to that seen in a case decided after Computicket – Uniplate: </a:t>
            </a:r>
            <a:r>
              <a:rPr lang="en-ZA" sz="1800" dirty="0">
                <a:effectLst/>
                <a:latin typeface="Calibri Light" panose="020F0302020204030204" pitchFamily="34" charset="0"/>
                <a:ea typeface="Calibri" panose="020F0502020204030204" pitchFamily="34" charset="0"/>
              </a:rPr>
              <a:t>The CAC held that the Tribunal's findings in relation to both actual and potential foreclosure, pricing and exclusionary conduct could not be sustained. They found that the Commission had limited their analysis on foreclosure and the resulting anticompetitive effects to the experience of a single firm, NNPR and not the effects arising from the conduct in the market as a whole. Further, the CAC highlighted that a consideration of actual effects (relying on market share data) shows that NNPR was growing and while there may have been a marginalised player in the market, </a:t>
            </a:r>
            <a:r>
              <a:rPr lang="en-ZA" sz="1800" dirty="0" err="1">
                <a:effectLst/>
                <a:latin typeface="Calibri Light" panose="020F0302020204030204" pitchFamily="34" charset="0"/>
                <a:ea typeface="Calibri" panose="020F0502020204030204" pitchFamily="34" charset="0"/>
              </a:rPr>
              <a:t>Arga</a:t>
            </a:r>
            <a:r>
              <a:rPr lang="en-ZA" sz="1800" dirty="0">
                <a:effectLst/>
                <a:latin typeface="Calibri Light" panose="020F0302020204030204" pitchFamily="34" charset="0"/>
                <a:ea typeface="Calibri" panose="020F0502020204030204" pitchFamily="34" charset="0"/>
              </a:rPr>
              <a:t>, the Commission’s case did not consider this</a:t>
            </a:r>
          </a:p>
          <a:p>
            <a:pPr eaLnBrk="1" hangingPunct="1">
              <a:spcBef>
                <a:spcPct val="0"/>
              </a:spcBef>
            </a:pPr>
            <a:endParaRPr lang="en-ZA" altLang="en-US" sz="1800" dirty="0">
              <a:effectLst/>
              <a:latin typeface="Calibri Light" panose="020F0302020204030204" pitchFamily="34" charset="0"/>
            </a:endParaRPr>
          </a:p>
          <a:p>
            <a:pPr eaLnBrk="1" hangingPunct="1">
              <a:spcBef>
                <a:spcPct val="0"/>
              </a:spcBef>
            </a:pPr>
            <a:r>
              <a:rPr lang="en-ZA" altLang="en-US" sz="1800" dirty="0">
                <a:effectLst/>
                <a:latin typeface="Calibri Light" panose="020F0302020204030204" pitchFamily="34" charset="0"/>
              </a:rPr>
              <a:t>- indication of a ‘goal post’ shift? As market wide effects of conduct are reemphasised as opposed to impact of conduct on firm’s ability to exert rivalry/constraint on competition</a:t>
            </a:r>
            <a:endParaRPr lang="en-ZA" altLang="en-US" dirty="0"/>
          </a:p>
        </p:txBody>
      </p:sp>
      <p:sp>
        <p:nvSpPr>
          <p:cNvPr id="13316" name="Slide Number Placeholder 3">
            <a:extLst>
              <a:ext uri="{FF2B5EF4-FFF2-40B4-BE49-F238E27FC236}">
                <a16:creationId xmlns:a16="http://schemas.microsoft.com/office/drawing/2014/main" id="{25A4E5B7-4C20-238F-110F-A4036548627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578A94F-3161-4462-A081-1CE9E4E3DE50}" type="slidenum">
              <a:rPr lang="en-ZA" altLang="en-US" smtClean="0"/>
              <a:pPr/>
              <a:t>10</a:t>
            </a:fld>
            <a:endParaRPr lang="en-ZA"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636DE86D-9F0C-DE94-FAA9-55F1FFE8BC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F2EDB97C-41FE-C13D-8CE6-C3644D951AD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11268" name="Slide Number Placeholder 3">
            <a:extLst>
              <a:ext uri="{FF2B5EF4-FFF2-40B4-BE49-F238E27FC236}">
                <a16:creationId xmlns:a16="http://schemas.microsoft.com/office/drawing/2014/main" id="{E636B8AC-FBB7-5410-055F-70868B26D09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34DF295-69E8-468E-A606-C535B53F06FF}" type="slidenum">
              <a:rPr lang="en-ZA" altLang="en-US" smtClean="0"/>
              <a:pPr/>
              <a:t>11</a:t>
            </a:fld>
            <a:endParaRPr lang="en-ZA" altLang="en-US"/>
          </a:p>
        </p:txBody>
      </p:sp>
    </p:spTree>
    <p:extLst>
      <p:ext uri="{BB962C8B-B14F-4D97-AF65-F5344CB8AC3E}">
        <p14:creationId xmlns:p14="http://schemas.microsoft.com/office/powerpoint/2010/main" val="2468642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1C85942-3334-5CD3-6260-95A456FE9CF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694E934-AB01-1DBE-968D-5336E2EAAD1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ZA" sz="1800" dirty="0">
                <a:effectLst/>
                <a:latin typeface="Calibri Light" panose="020F0302020204030204" pitchFamily="34" charset="0"/>
                <a:ea typeface="Calibri" panose="020F0502020204030204" pitchFamily="34" charset="0"/>
              </a:rPr>
              <a:t>This differs from the stance in many if not most other countries where the dominant firm has a special responsibility not to allow its conduct to impair genuine undistorted competition (in the EU formulation). There is an implied test of materiality here, but not that the effect of the conduct must be demonstrated to be significant or substantial in quantifiable terms</a:t>
            </a:r>
          </a:p>
          <a:p>
            <a:pPr eaLnBrk="1" hangingPunct="1">
              <a:spcBef>
                <a:spcPct val="0"/>
              </a:spcBef>
            </a:pPr>
            <a:endParaRPr lang="en-ZA" altLang="en-US" sz="1800" dirty="0">
              <a:effectLst/>
              <a:latin typeface="Calibri Light" panose="020F0302020204030204" pitchFamily="34" charset="0"/>
            </a:endParaRPr>
          </a:p>
          <a:p>
            <a:pPr eaLnBrk="1" hangingPunct="1">
              <a:spcBef>
                <a:spcPct val="0"/>
              </a:spcBef>
            </a:pPr>
            <a:r>
              <a:rPr lang="en-ZA" sz="1800" dirty="0">
                <a:effectLst/>
                <a:latin typeface="Calibri Light" panose="020F0302020204030204" pitchFamily="34" charset="0"/>
                <a:ea typeface="Calibri" panose="020F0502020204030204" pitchFamily="34" charset="0"/>
              </a:rPr>
              <a:t>Potentially efficient smaller firms have little, if any, chance of demonstrating a significant effect and the participation of this class of rivals has no merit in itself (due to, for example, bringing different choices to consumers). By their nature, these rivals will probably grow incrementally and are likely to enter through targeting a market or consumer segment and hence not be impacting across the market. They will also not achieve cost efficiencies until they reach minimum efficient scale. As potentially efficient competitors, the effects are therefore inherently speculative</a:t>
            </a:r>
            <a:endParaRPr lang="en-ZA" altLang="en-US" dirty="0"/>
          </a:p>
        </p:txBody>
      </p:sp>
      <p:sp>
        <p:nvSpPr>
          <p:cNvPr id="19460" name="Slide Number Placeholder 3">
            <a:extLst>
              <a:ext uri="{FF2B5EF4-FFF2-40B4-BE49-F238E27FC236}">
                <a16:creationId xmlns:a16="http://schemas.microsoft.com/office/drawing/2014/main" id="{01D6A863-6957-35D8-11D7-1CA7A23B087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ABD1848-70F1-47B5-9853-3CA679FEF957}" type="slidenum">
              <a:rPr lang="en-ZA" altLang="en-US" smtClean="0"/>
              <a:pPr/>
              <a:t>12</a:t>
            </a:fld>
            <a:endParaRPr lang="en-ZA"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1C85942-3334-5CD3-6260-95A456FE9CF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694E934-AB01-1DBE-968D-5336E2EAAD1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19460" name="Slide Number Placeholder 3">
            <a:extLst>
              <a:ext uri="{FF2B5EF4-FFF2-40B4-BE49-F238E27FC236}">
                <a16:creationId xmlns:a16="http://schemas.microsoft.com/office/drawing/2014/main" id="{01D6A863-6957-35D8-11D7-1CA7A23B087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ABD1848-70F1-47B5-9853-3CA679FEF957}" type="slidenum">
              <a:rPr lang="en-ZA" altLang="en-US" smtClean="0"/>
              <a:pPr/>
              <a:t>13</a:t>
            </a:fld>
            <a:endParaRPr lang="en-ZA" altLang="en-US"/>
          </a:p>
        </p:txBody>
      </p:sp>
    </p:spTree>
    <p:extLst>
      <p:ext uri="{BB962C8B-B14F-4D97-AF65-F5344CB8AC3E}">
        <p14:creationId xmlns:p14="http://schemas.microsoft.com/office/powerpoint/2010/main" val="4238965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1C85942-3334-5CD3-6260-95A456FE9CF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694E934-AB01-1DBE-968D-5336E2EAAD1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19460" name="Slide Number Placeholder 3">
            <a:extLst>
              <a:ext uri="{FF2B5EF4-FFF2-40B4-BE49-F238E27FC236}">
                <a16:creationId xmlns:a16="http://schemas.microsoft.com/office/drawing/2014/main" id="{01D6A863-6957-35D8-11D7-1CA7A23B087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ABD1848-70F1-47B5-9853-3CA679FEF957}" type="slidenum">
              <a:rPr lang="en-ZA" altLang="en-US" smtClean="0"/>
              <a:pPr/>
              <a:t>14</a:t>
            </a:fld>
            <a:endParaRPr lang="en-ZA" altLang="en-US"/>
          </a:p>
        </p:txBody>
      </p:sp>
    </p:spTree>
    <p:extLst>
      <p:ext uri="{BB962C8B-B14F-4D97-AF65-F5344CB8AC3E}">
        <p14:creationId xmlns:p14="http://schemas.microsoft.com/office/powerpoint/2010/main" val="2938572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F0497F1C-D653-6FB9-FC17-E1132F080B7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B5680C63-EFBF-7DFC-C89C-CD07B7CEC3A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z="1800" dirty="0">
                <a:effectLst/>
                <a:latin typeface="Calibri Light" panose="020F0302020204030204" pitchFamily="34" charset="0"/>
                <a:ea typeface="Calibri" panose="020F0502020204030204" pitchFamily="34" charset="0"/>
              </a:rPr>
              <a:t>This trend is, however, not a reflection of lack of complaints being made to the Commission from SMMEs</a:t>
            </a:r>
            <a:endParaRPr lang="en-ZA" altLang="en-US" dirty="0"/>
          </a:p>
        </p:txBody>
      </p:sp>
      <p:sp>
        <p:nvSpPr>
          <p:cNvPr id="5124" name="Slide Number Placeholder 3">
            <a:extLst>
              <a:ext uri="{FF2B5EF4-FFF2-40B4-BE49-F238E27FC236}">
                <a16:creationId xmlns:a16="http://schemas.microsoft.com/office/drawing/2014/main" id="{528994EB-AF89-2168-E412-C57452A2286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5BABCE2-F4DE-4F3A-AB51-BF93AB73CCC5}" type="slidenum">
              <a:rPr lang="en-ZA" altLang="en-US" smtClean="0"/>
              <a:pPr/>
              <a:t>2</a:t>
            </a:fld>
            <a:endParaRPr lang="en-Z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F0497F1C-D653-6FB9-FC17-E1132F080B7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B5680C63-EFBF-7DFC-C89C-CD07B7CEC3A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z="1800" dirty="0">
                <a:effectLst/>
                <a:latin typeface="Calibri Light" panose="020F0302020204030204" pitchFamily="34" charset="0"/>
                <a:ea typeface="Calibri" panose="020F0502020204030204" pitchFamily="34" charset="0"/>
              </a:rPr>
              <a:t>An analysis of the cases that have been screened by the Commission over the last five years (FY2018 – FY2023) shows that while firm-specific complaints constitute at least 32% of all complaints received, the vast majority of these cases are non-referred (an average of 65%) on the basis that the conduct complained of does not contravene the Act. Further, an average of 5% of complaints received from firms are transferred for full investigation. These numbers are even lower when filtered for SMEs.</a:t>
            </a:r>
            <a:endParaRPr lang="en-ZA" altLang="en-US" dirty="0"/>
          </a:p>
        </p:txBody>
      </p:sp>
      <p:sp>
        <p:nvSpPr>
          <p:cNvPr id="5124" name="Slide Number Placeholder 3">
            <a:extLst>
              <a:ext uri="{FF2B5EF4-FFF2-40B4-BE49-F238E27FC236}">
                <a16:creationId xmlns:a16="http://schemas.microsoft.com/office/drawing/2014/main" id="{528994EB-AF89-2168-E412-C57452A2286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5BABCE2-F4DE-4F3A-AB51-BF93AB73CCC5}" type="slidenum">
              <a:rPr lang="en-ZA" altLang="en-US" smtClean="0"/>
              <a:pPr/>
              <a:t>3</a:t>
            </a:fld>
            <a:endParaRPr lang="en-ZA" altLang="en-US"/>
          </a:p>
        </p:txBody>
      </p:sp>
    </p:spTree>
    <p:extLst>
      <p:ext uri="{BB962C8B-B14F-4D97-AF65-F5344CB8AC3E}">
        <p14:creationId xmlns:p14="http://schemas.microsoft.com/office/powerpoint/2010/main" val="4207311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F0497F1C-D653-6FB9-FC17-E1132F080B7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B5680C63-EFBF-7DFC-C89C-CD07B7CEC3A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5124" name="Slide Number Placeholder 3">
            <a:extLst>
              <a:ext uri="{FF2B5EF4-FFF2-40B4-BE49-F238E27FC236}">
                <a16:creationId xmlns:a16="http://schemas.microsoft.com/office/drawing/2014/main" id="{528994EB-AF89-2168-E412-C57452A2286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5BABCE2-F4DE-4F3A-AB51-BF93AB73CCC5}" type="slidenum">
              <a:rPr lang="en-ZA" altLang="en-US" smtClean="0"/>
              <a:pPr/>
              <a:t>4</a:t>
            </a:fld>
            <a:endParaRPr lang="en-ZA" altLang="en-US"/>
          </a:p>
        </p:txBody>
      </p:sp>
    </p:spTree>
    <p:extLst>
      <p:ext uri="{BB962C8B-B14F-4D97-AF65-F5344CB8AC3E}">
        <p14:creationId xmlns:p14="http://schemas.microsoft.com/office/powerpoint/2010/main" val="3968977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F0497F1C-D653-6FB9-FC17-E1132F080B7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B5680C63-EFBF-7DFC-C89C-CD07B7CEC3A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ZA" sz="1800" dirty="0">
                <a:effectLst/>
                <a:latin typeface="Calibri Light" panose="020F0302020204030204" pitchFamily="34" charset="0"/>
                <a:ea typeface="Calibri" panose="020F0502020204030204" pitchFamily="34" charset="0"/>
              </a:rPr>
              <a:t>amendments have successfully done is provide clarity on the standards to apply for specific conduct impacting a certain class of firms. What, however, remains unclear is the standard which may be used to assess the remaining abuse of dominance conduct that does not only impact SMMEs but non-SMME firms too.</a:t>
            </a:r>
            <a:endParaRPr lang="en-ZA" altLang="en-US" dirty="0"/>
          </a:p>
        </p:txBody>
      </p:sp>
      <p:sp>
        <p:nvSpPr>
          <p:cNvPr id="5124" name="Slide Number Placeholder 3">
            <a:extLst>
              <a:ext uri="{FF2B5EF4-FFF2-40B4-BE49-F238E27FC236}">
                <a16:creationId xmlns:a16="http://schemas.microsoft.com/office/drawing/2014/main" id="{528994EB-AF89-2168-E412-C57452A2286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5BABCE2-F4DE-4F3A-AB51-BF93AB73CCC5}" type="slidenum">
              <a:rPr lang="en-ZA" altLang="en-US" smtClean="0"/>
              <a:pPr/>
              <a:t>5</a:t>
            </a:fld>
            <a:endParaRPr lang="en-ZA" altLang="en-US"/>
          </a:p>
        </p:txBody>
      </p:sp>
    </p:spTree>
    <p:extLst>
      <p:ext uri="{BB962C8B-B14F-4D97-AF65-F5344CB8AC3E}">
        <p14:creationId xmlns:p14="http://schemas.microsoft.com/office/powerpoint/2010/main" val="2858464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8D2C7F99-6D71-8D40-B495-D54EB6FA5B8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7B43C4C3-A23E-1D93-7C85-BBEEC47FB74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ZA" sz="1800" dirty="0">
                <a:effectLst/>
                <a:latin typeface="Calibri Light" panose="020F0302020204030204" pitchFamily="34" charset="0"/>
                <a:ea typeface="Calibri" panose="020F0502020204030204" pitchFamily="34" charset="0"/>
              </a:rPr>
              <a:t>amendments have successfully done is provide clarity on the standards to apply for specific conduct impacting a certain class of firms. What, however, remains unclear is the standard which may be used to assess the remaining abuse of dominance conduct that does not only impact SMMEs but non-SMME firms too.</a:t>
            </a:r>
          </a:p>
          <a:p>
            <a:pPr eaLnBrk="1" hangingPunct="1">
              <a:spcBef>
                <a:spcPct val="0"/>
              </a:spcBef>
            </a:pPr>
            <a:endParaRPr lang="en-ZA" altLang="en-US" sz="1800" dirty="0">
              <a:effectLst/>
              <a:latin typeface="Calibri Light" panose="020F0302020204030204" pitchFamily="34" charset="0"/>
            </a:endParaRPr>
          </a:p>
          <a:p>
            <a:pPr eaLnBrk="1" hangingPunct="1">
              <a:spcBef>
                <a:spcPct val="0"/>
              </a:spcBef>
            </a:pPr>
            <a:r>
              <a:rPr lang="en-ZA" sz="1800" dirty="0">
                <a:effectLst/>
                <a:latin typeface="Calibri Light" panose="020F0302020204030204" pitchFamily="34" charset="0"/>
                <a:ea typeface="Calibri" panose="020F0502020204030204" pitchFamily="34" charset="0"/>
              </a:rPr>
              <a:t>As it stands now, from an economic perspective, what is becoming clearer is that for both buyer power and price discrimination – a non-consumer welfare standard has been adopted as a way to realise the participation objective as outlined by the purpose of the Act. However, the question remains on what the current framework is in relation to the assessment of anticompetitive effects</a:t>
            </a:r>
            <a:endParaRPr lang="en-ZA" altLang="en-US" dirty="0"/>
          </a:p>
        </p:txBody>
      </p:sp>
      <p:sp>
        <p:nvSpPr>
          <p:cNvPr id="7172" name="Slide Number Placeholder 3">
            <a:extLst>
              <a:ext uri="{FF2B5EF4-FFF2-40B4-BE49-F238E27FC236}">
                <a16:creationId xmlns:a16="http://schemas.microsoft.com/office/drawing/2014/main" id="{39E902AD-0771-2888-3A4C-77D07DBAF28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E5CD4B6-C2B8-4EEA-951E-D2836AB1E22A}" type="slidenum">
              <a:rPr lang="en-ZA" altLang="en-US" smtClean="0"/>
              <a:pPr/>
              <a:t>6</a:t>
            </a:fld>
            <a:endParaRPr lang="en-ZA"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636DE86D-9F0C-DE94-FAA9-55F1FFE8BC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F2EDB97C-41FE-C13D-8CE6-C3644D951AD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z="1800" dirty="0">
                <a:effectLst/>
                <a:latin typeface="Calibri Light" panose="020F0302020204030204" pitchFamily="34" charset="0"/>
                <a:ea typeface="Calibri" panose="020F0502020204030204" pitchFamily="34" charset="0"/>
              </a:rPr>
              <a:t>The amendment therefore extends the notion of exclusion beyond simply preventing entry or expansion, but also acts that may undermine the ability of competitors to be sustainable. </a:t>
            </a:r>
            <a:r>
              <a:rPr lang="en-ZA" sz="1800" dirty="0">
                <a:effectLst/>
                <a:latin typeface="Calibri Light" panose="020F0302020204030204" pitchFamily="34" charset="0"/>
                <a:ea typeface="Calibri" panose="020F0502020204030204" pitchFamily="34" charset="0"/>
              </a:rPr>
              <a:t>In a commercial context, viability refers to the ability of a business to exist, be profitable and to grow. It focuses on the business' ability to sustain itself, grow, and meet its commercial objectives</a:t>
            </a:r>
          </a:p>
          <a:p>
            <a:pPr eaLnBrk="1" hangingPunct="1">
              <a:spcBef>
                <a:spcPct val="0"/>
              </a:spcBef>
            </a:pPr>
            <a:endParaRPr lang="en-ZA" altLang="en-US" sz="1800" dirty="0">
              <a:effectLst/>
              <a:latin typeface="Calibri Light" panose="020F0302020204030204" pitchFamily="34" charset="0"/>
            </a:endParaRPr>
          </a:p>
          <a:p>
            <a:pPr eaLnBrk="1" hangingPunct="1">
              <a:spcBef>
                <a:spcPct val="0"/>
              </a:spcBef>
            </a:pPr>
            <a:endParaRPr lang="en-ZA" altLang="en-US" sz="1800" dirty="0">
              <a:effectLst/>
              <a:latin typeface="Calibri Light" panose="020F0302020204030204" pitchFamily="34" charset="0"/>
            </a:endParaRPr>
          </a:p>
          <a:p>
            <a:pPr eaLnBrk="1" hangingPunct="1">
              <a:spcBef>
                <a:spcPct val="0"/>
              </a:spcBef>
            </a:pPr>
            <a:r>
              <a:rPr lang="en-GB" sz="1800" dirty="0">
                <a:effectLst/>
                <a:latin typeface="Calibri Light" panose="020F0302020204030204" pitchFamily="34" charset="0"/>
                <a:ea typeface="Calibri" panose="020F0502020204030204" pitchFamily="34" charset="0"/>
              </a:rPr>
              <a:t>Recent judgements have also highlighted the difficult balance the Tribunal and CAC have had to make in their assessment of anticompetitive effects particularly in relation to the degree of a causal relationship between the exclusionary conduct of a firm and the impact on a small </a:t>
            </a:r>
            <a:r>
              <a:rPr lang="en-GB" sz="1800" dirty="0" err="1">
                <a:effectLst/>
                <a:latin typeface="Calibri Light" panose="020F0302020204030204" pitchFamily="34" charset="0"/>
                <a:ea typeface="Calibri" panose="020F0502020204030204" pitchFamily="34" charset="0"/>
              </a:rPr>
              <a:t>riva</a:t>
            </a:r>
            <a:r>
              <a:rPr lang="en-ZA" sz="1800" dirty="0">
                <a:effectLst/>
                <a:latin typeface="Calibri Light" panose="020F0302020204030204" pitchFamily="34" charset="0"/>
                <a:ea typeface="Calibri" panose="020F0502020204030204" pitchFamily="34" charset="0"/>
              </a:rPr>
              <a:t>l</a:t>
            </a:r>
            <a:endParaRPr lang="en-ZA" altLang="en-US" dirty="0"/>
          </a:p>
        </p:txBody>
      </p:sp>
      <p:sp>
        <p:nvSpPr>
          <p:cNvPr id="11268" name="Slide Number Placeholder 3">
            <a:extLst>
              <a:ext uri="{FF2B5EF4-FFF2-40B4-BE49-F238E27FC236}">
                <a16:creationId xmlns:a16="http://schemas.microsoft.com/office/drawing/2014/main" id="{E636B8AC-FBB7-5410-055F-70868B26D09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34DF295-69E8-468E-A606-C535B53F06FF}" type="slidenum">
              <a:rPr lang="en-ZA" altLang="en-US" smtClean="0"/>
              <a:pPr/>
              <a:t>7</a:t>
            </a:fld>
            <a:endParaRPr lang="en-ZA"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636DE86D-9F0C-DE94-FAA9-55F1FFE8BC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F2EDB97C-41FE-C13D-8CE6-C3644D951AD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ZA" sz="1800" dirty="0">
                <a:effectLst/>
                <a:latin typeface="Calibri Light" panose="020F0302020204030204" pitchFamily="34" charset="0"/>
                <a:ea typeface="Calibri" panose="020F0502020204030204" pitchFamily="34" charset="0"/>
              </a:rPr>
              <a:t>Computicket disputed the Tribunal’s finding of anti-competitive effects, suggesting that the Tribunal had placed </a:t>
            </a:r>
            <a:r>
              <a:rPr lang="en-ZA" sz="1800" i="1" dirty="0">
                <a:effectLst/>
                <a:latin typeface="Calibri Light" panose="020F0302020204030204" pitchFamily="34" charset="0"/>
                <a:ea typeface="Calibri" panose="020F0502020204030204" pitchFamily="34" charset="0"/>
              </a:rPr>
              <a:t>“excessive emphasis… on the experience of a “single would-be competitor”…, that was (a) not an “efficient competitor”; (b) had focused its efforts on the sale of theatre tickets (which represented no more than 3% of the opportunities in the outsourced ticketing market in the relevant period); and (c) in fact had not been excluded from participation in the relevant market”</a:t>
            </a:r>
            <a:r>
              <a:rPr lang="en-ZA" sz="1800" dirty="0">
                <a:effectLst/>
                <a:latin typeface="Calibri Light" panose="020F0302020204030204" pitchFamily="34" charset="0"/>
                <a:ea typeface="Calibri" panose="020F0502020204030204" pitchFamily="34" charset="0"/>
              </a:rPr>
              <a:t>. Computicket argued that there was no actual foreclosure of a rival, and because the conduct was not shown to have a market-wide effect, the criterion of substantiality was not met.</a:t>
            </a:r>
            <a:endParaRPr lang="en-ZA" altLang="en-US" dirty="0"/>
          </a:p>
        </p:txBody>
      </p:sp>
      <p:sp>
        <p:nvSpPr>
          <p:cNvPr id="11268" name="Slide Number Placeholder 3">
            <a:extLst>
              <a:ext uri="{FF2B5EF4-FFF2-40B4-BE49-F238E27FC236}">
                <a16:creationId xmlns:a16="http://schemas.microsoft.com/office/drawing/2014/main" id="{E636B8AC-FBB7-5410-055F-70868B26D09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34DF295-69E8-468E-A606-C535B53F06FF}" type="slidenum">
              <a:rPr lang="en-ZA" altLang="en-US" smtClean="0"/>
              <a:pPr/>
              <a:t>8</a:t>
            </a:fld>
            <a:endParaRPr lang="en-ZA" altLang="en-US"/>
          </a:p>
        </p:txBody>
      </p:sp>
    </p:spTree>
    <p:extLst>
      <p:ext uri="{BB962C8B-B14F-4D97-AF65-F5344CB8AC3E}">
        <p14:creationId xmlns:p14="http://schemas.microsoft.com/office/powerpoint/2010/main" val="2506870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636DE86D-9F0C-DE94-FAA9-55F1FFE8BC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F2EDB97C-41FE-C13D-8CE6-C3644D951AD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ZA" sz="1800" dirty="0">
                <a:effectLst/>
                <a:latin typeface="Calibri Light" panose="020F0302020204030204" pitchFamily="34" charset="0"/>
                <a:ea typeface="Calibri" panose="020F0502020204030204" pitchFamily="34" charset="0"/>
              </a:rPr>
              <a:t> “</a:t>
            </a:r>
            <a:r>
              <a:rPr lang="en-ZA" sz="1800" i="1" dirty="0">
                <a:effectLst/>
                <a:latin typeface="Calibri Light" panose="020F0302020204030204" pitchFamily="34" charset="0"/>
                <a:ea typeface="Calibri" panose="020F0502020204030204" pitchFamily="34" charset="0"/>
              </a:rPr>
              <a:t>abuse may therefore occur if an undertaking in a dominant position strengthens such position in such a way that the degree of dominance reached substantially fetters competition</a:t>
            </a:r>
            <a:endParaRPr lang="en-ZA" altLang="en-US" dirty="0"/>
          </a:p>
        </p:txBody>
      </p:sp>
      <p:sp>
        <p:nvSpPr>
          <p:cNvPr id="11268" name="Slide Number Placeholder 3">
            <a:extLst>
              <a:ext uri="{FF2B5EF4-FFF2-40B4-BE49-F238E27FC236}">
                <a16:creationId xmlns:a16="http://schemas.microsoft.com/office/drawing/2014/main" id="{E636B8AC-FBB7-5410-055F-70868B26D09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34DF295-69E8-468E-A606-C535B53F06FF}" type="slidenum">
              <a:rPr lang="en-ZA" altLang="en-US" smtClean="0"/>
              <a:pPr/>
              <a:t>9</a:t>
            </a:fld>
            <a:endParaRPr lang="en-ZA" altLang="en-US"/>
          </a:p>
        </p:txBody>
      </p:sp>
    </p:spTree>
    <p:extLst>
      <p:ext uri="{BB962C8B-B14F-4D97-AF65-F5344CB8AC3E}">
        <p14:creationId xmlns:p14="http://schemas.microsoft.com/office/powerpoint/2010/main" val="1874888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FE677BFA-D480-4E06-2209-8951B4E618B7}"/>
              </a:ext>
            </a:extLst>
          </p:cNvPr>
          <p:cNvSpPr>
            <a:spLocks noGrp="1"/>
          </p:cNvSpPr>
          <p:nvPr>
            <p:ph type="dt" sz="half" idx="10"/>
          </p:nvPr>
        </p:nvSpPr>
        <p:spPr/>
        <p:txBody>
          <a:bodyPr/>
          <a:lstStyle>
            <a:lvl1pPr>
              <a:defRPr/>
            </a:lvl1pPr>
          </a:lstStyle>
          <a:p>
            <a:pPr>
              <a:defRPr/>
            </a:pPr>
            <a:fld id="{74ED3AEE-DD47-426B-8C72-4316A1284839}" type="datetime1">
              <a:rPr lang="en-US"/>
              <a:pPr>
                <a:defRPr/>
              </a:pPr>
              <a:t>10/5/2023</a:t>
            </a:fld>
            <a:endParaRPr lang="en-US"/>
          </a:p>
        </p:txBody>
      </p:sp>
      <p:sp>
        <p:nvSpPr>
          <p:cNvPr id="5" name="Footer Placeholder 4">
            <a:extLst>
              <a:ext uri="{FF2B5EF4-FFF2-40B4-BE49-F238E27FC236}">
                <a16:creationId xmlns:a16="http://schemas.microsoft.com/office/drawing/2014/main" id="{9118C351-1B6A-B3E4-7A09-6C211D3B93A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0D3F27F-5B81-DA16-79A9-77CCEABC90BD}"/>
              </a:ext>
            </a:extLst>
          </p:cNvPr>
          <p:cNvSpPr>
            <a:spLocks noGrp="1"/>
          </p:cNvSpPr>
          <p:nvPr>
            <p:ph type="sldNum" sz="quarter" idx="12"/>
          </p:nvPr>
        </p:nvSpPr>
        <p:spPr/>
        <p:txBody>
          <a:bodyPr/>
          <a:lstStyle>
            <a:lvl1pPr>
              <a:defRPr/>
            </a:lvl1pPr>
          </a:lstStyle>
          <a:p>
            <a:pPr>
              <a:defRPr/>
            </a:pPr>
            <a:fld id="{D1C52FAB-BBA3-408C-AAE6-F9F1DCB19106}" type="slidenum">
              <a:rPr lang="en-US" altLang="en-US"/>
              <a:pPr>
                <a:defRPr/>
              </a:pPr>
              <a:t>‹#›</a:t>
            </a:fld>
            <a:endParaRPr lang="en-US" altLang="en-US"/>
          </a:p>
        </p:txBody>
      </p:sp>
    </p:spTree>
    <p:extLst>
      <p:ext uri="{BB962C8B-B14F-4D97-AF65-F5344CB8AC3E}">
        <p14:creationId xmlns:p14="http://schemas.microsoft.com/office/powerpoint/2010/main" val="2956504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17B79C-7B1E-7D98-2891-946C19324CC5}"/>
              </a:ext>
            </a:extLst>
          </p:cNvPr>
          <p:cNvSpPr>
            <a:spLocks noGrp="1"/>
          </p:cNvSpPr>
          <p:nvPr>
            <p:ph type="dt" sz="half" idx="10"/>
          </p:nvPr>
        </p:nvSpPr>
        <p:spPr/>
        <p:txBody>
          <a:bodyPr/>
          <a:lstStyle>
            <a:lvl1pPr>
              <a:defRPr/>
            </a:lvl1pPr>
          </a:lstStyle>
          <a:p>
            <a:pPr>
              <a:defRPr/>
            </a:pPr>
            <a:fld id="{CF938AF2-7B14-4AF3-B61B-236E19094B00}" type="datetime1">
              <a:rPr lang="en-US"/>
              <a:pPr>
                <a:defRPr/>
              </a:pPr>
              <a:t>10/5/2023</a:t>
            </a:fld>
            <a:endParaRPr lang="en-US"/>
          </a:p>
        </p:txBody>
      </p:sp>
      <p:sp>
        <p:nvSpPr>
          <p:cNvPr id="5" name="Footer Placeholder 4">
            <a:extLst>
              <a:ext uri="{FF2B5EF4-FFF2-40B4-BE49-F238E27FC236}">
                <a16:creationId xmlns:a16="http://schemas.microsoft.com/office/drawing/2014/main" id="{0DB4E3EC-0596-DB8B-3261-F6FD8561AAB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D570A86-B8F1-1F5A-E360-41F52F9859CA}"/>
              </a:ext>
            </a:extLst>
          </p:cNvPr>
          <p:cNvSpPr>
            <a:spLocks noGrp="1"/>
          </p:cNvSpPr>
          <p:nvPr>
            <p:ph type="sldNum" sz="quarter" idx="12"/>
          </p:nvPr>
        </p:nvSpPr>
        <p:spPr/>
        <p:txBody>
          <a:bodyPr/>
          <a:lstStyle>
            <a:lvl1pPr>
              <a:defRPr/>
            </a:lvl1pPr>
          </a:lstStyle>
          <a:p>
            <a:pPr>
              <a:defRPr/>
            </a:pPr>
            <a:fld id="{299B1E50-4C1F-4134-93B1-D18062DC3096}" type="slidenum">
              <a:rPr lang="en-US" altLang="en-US"/>
              <a:pPr>
                <a:defRPr/>
              </a:pPr>
              <a:t>‹#›</a:t>
            </a:fld>
            <a:endParaRPr lang="en-US" altLang="en-US"/>
          </a:p>
        </p:txBody>
      </p:sp>
    </p:spTree>
    <p:extLst>
      <p:ext uri="{BB962C8B-B14F-4D97-AF65-F5344CB8AC3E}">
        <p14:creationId xmlns:p14="http://schemas.microsoft.com/office/powerpoint/2010/main" val="2770735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151B17-2E9F-974D-5B40-FC2832EA99BA}"/>
              </a:ext>
            </a:extLst>
          </p:cNvPr>
          <p:cNvSpPr>
            <a:spLocks noGrp="1"/>
          </p:cNvSpPr>
          <p:nvPr>
            <p:ph type="dt" sz="half" idx="10"/>
          </p:nvPr>
        </p:nvSpPr>
        <p:spPr/>
        <p:txBody>
          <a:bodyPr/>
          <a:lstStyle>
            <a:lvl1pPr>
              <a:defRPr/>
            </a:lvl1pPr>
          </a:lstStyle>
          <a:p>
            <a:pPr>
              <a:defRPr/>
            </a:pPr>
            <a:fld id="{3F0AE6F9-22C5-43D5-8CC0-9649FE47B4BF}" type="datetime1">
              <a:rPr lang="en-US"/>
              <a:pPr>
                <a:defRPr/>
              </a:pPr>
              <a:t>10/5/2023</a:t>
            </a:fld>
            <a:endParaRPr lang="en-US"/>
          </a:p>
        </p:txBody>
      </p:sp>
      <p:sp>
        <p:nvSpPr>
          <p:cNvPr id="5" name="Footer Placeholder 4">
            <a:extLst>
              <a:ext uri="{FF2B5EF4-FFF2-40B4-BE49-F238E27FC236}">
                <a16:creationId xmlns:a16="http://schemas.microsoft.com/office/drawing/2014/main" id="{FAE3F45F-8C0F-E91B-DB4D-AD3A3DD65CA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C0D2A28-B912-5792-3990-434CE1AAA654}"/>
              </a:ext>
            </a:extLst>
          </p:cNvPr>
          <p:cNvSpPr>
            <a:spLocks noGrp="1"/>
          </p:cNvSpPr>
          <p:nvPr>
            <p:ph type="sldNum" sz="quarter" idx="12"/>
          </p:nvPr>
        </p:nvSpPr>
        <p:spPr/>
        <p:txBody>
          <a:bodyPr/>
          <a:lstStyle>
            <a:lvl1pPr>
              <a:defRPr/>
            </a:lvl1pPr>
          </a:lstStyle>
          <a:p>
            <a:pPr>
              <a:defRPr/>
            </a:pPr>
            <a:fld id="{0318E774-A53A-4DE3-8922-3017D0EB5153}" type="slidenum">
              <a:rPr lang="en-US" altLang="en-US"/>
              <a:pPr>
                <a:defRPr/>
              </a:pPr>
              <a:t>‹#›</a:t>
            </a:fld>
            <a:endParaRPr lang="en-US" altLang="en-US"/>
          </a:p>
        </p:txBody>
      </p:sp>
    </p:spTree>
    <p:extLst>
      <p:ext uri="{BB962C8B-B14F-4D97-AF65-F5344CB8AC3E}">
        <p14:creationId xmlns:p14="http://schemas.microsoft.com/office/powerpoint/2010/main" val="393231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36D44D-BEB1-5E70-61F5-9837611B8669}"/>
              </a:ext>
            </a:extLst>
          </p:cNvPr>
          <p:cNvSpPr>
            <a:spLocks noGrp="1"/>
          </p:cNvSpPr>
          <p:nvPr>
            <p:ph type="dt" sz="half" idx="10"/>
          </p:nvPr>
        </p:nvSpPr>
        <p:spPr/>
        <p:txBody>
          <a:bodyPr/>
          <a:lstStyle>
            <a:lvl1pPr>
              <a:defRPr/>
            </a:lvl1pPr>
          </a:lstStyle>
          <a:p>
            <a:pPr>
              <a:defRPr/>
            </a:pPr>
            <a:fld id="{86356F5F-5476-4B93-8D24-2BFBF20B1924}" type="datetime1">
              <a:rPr lang="en-US"/>
              <a:pPr>
                <a:defRPr/>
              </a:pPr>
              <a:t>10/5/2023</a:t>
            </a:fld>
            <a:endParaRPr lang="en-US"/>
          </a:p>
        </p:txBody>
      </p:sp>
      <p:sp>
        <p:nvSpPr>
          <p:cNvPr id="5" name="Footer Placeholder 4">
            <a:extLst>
              <a:ext uri="{FF2B5EF4-FFF2-40B4-BE49-F238E27FC236}">
                <a16:creationId xmlns:a16="http://schemas.microsoft.com/office/drawing/2014/main" id="{3628A6EC-D644-B967-9ABB-F8821582469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ABA04C0-B177-5AB9-7958-A22E2A3294DB}"/>
              </a:ext>
            </a:extLst>
          </p:cNvPr>
          <p:cNvSpPr>
            <a:spLocks noGrp="1"/>
          </p:cNvSpPr>
          <p:nvPr>
            <p:ph type="sldNum" sz="quarter" idx="12"/>
          </p:nvPr>
        </p:nvSpPr>
        <p:spPr/>
        <p:txBody>
          <a:bodyPr/>
          <a:lstStyle>
            <a:lvl1pPr>
              <a:defRPr/>
            </a:lvl1pPr>
          </a:lstStyle>
          <a:p>
            <a:pPr>
              <a:defRPr/>
            </a:pPr>
            <a:fld id="{33B75F8F-0379-4C65-8DF8-E1E0DBFB9677}" type="slidenum">
              <a:rPr lang="en-US" altLang="en-US"/>
              <a:pPr>
                <a:defRPr/>
              </a:pPr>
              <a:t>‹#›</a:t>
            </a:fld>
            <a:endParaRPr lang="en-US" altLang="en-US"/>
          </a:p>
        </p:txBody>
      </p:sp>
    </p:spTree>
    <p:extLst>
      <p:ext uri="{BB962C8B-B14F-4D97-AF65-F5344CB8AC3E}">
        <p14:creationId xmlns:p14="http://schemas.microsoft.com/office/powerpoint/2010/main" val="2190046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759B20-E68F-F8C0-6430-57515EC45FD4}"/>
              </a:ext>
            </a:extLst>
          </p:cNvPr>
          <p:cNvSpPr>
            <a:spLocks noGrp="1"/>
          </p:cNvSpPr>
          <p:nvPr>
            <p:ph type="dt" sz="half" idx="10"/>
          </p:nvPr>
        </p:nvSpPr>
        <p:spPr/>
        <p:txBody>
          <a:bodyPr/>
          <a:lstStyle>
            <a:lvl1pPr>
              <a:defRPr/>
            </a:lvl1pPr>
          </a:lstStyle>
          <a:p>
            <a:pPr>
              <a:defRPr/>
            </a:pPr>
            <a:fld id="{1E41C6AB-8F60-41C2-AB94-EB70758BBB89}" type="datetime1">
              <a:rPr lang="en-US"/>
              <a:pPr>
                <a:defRPr/>
              </a:pPr>
              <a:t>10/5/2023</a:t>
            </a:fld>
            <a:endParaRPr lang="en-US"/>
          </a:p>
        </p:txBody>
      </p:sp>
      <p:sp>
        <p:nvSpPr>
          <p:cNvPr id="5" name="Footer Placeholder 4">
            <a:extLst>
              <a:ext uri="{FF2B5EF4-FFF2-40B4-BE49-F238E27FC236}">
                <a16:creationId xmlns:a16="http://schemas.microsoft.com/office/drawing/2014/main" id="{DA914618-BCFA-169E-18FC-1C5E51184A0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F7937F7-F81A-0654-D183-7EA2523CFDB3}"/>
              </a:ext>
            </a:extLst>
          </p:cNvPr>
          <p:cNvSpPr>
            <a:spLocks noGrp="1"/>
          </p:cNvSpPr>
          <p:nvPr>
            <p:ph type="sldNum" sz="quarter" idx="12"/>
          </p:nvPr>
        </p:nvSpPr>
        <p:spPr/>
        <p:txBody>
          <a:bodyPr/>
          <a:lstStyle>
            <a:lvl1pPr>
              <a:defRPr/>
            </a:lvl1pPr>
          </a:lstStyle>
          <a:p>
            <a:pPr>
              <a:defRPr/>
            </a:pPr>
            <a:fld id="{6313C088-B5DE-4190-8A4C-1F06BBF16B2A}" type="slidenum">
              <a:rPr lang="en-US" altLang="en-US"/>
              <a:pPr>
                <a:defRPr/>
              </a:pPr>
              <a:t>‹#›</a:t>
            </a:fld>
            <a:endParaRPr lang="en-US" altLang="en-US"/>
          </a:p>
        </p:txBody>
      </p:sp>
    </p:spTree>
    <p:extLst>
      <p:ext uri="{BB962C8B-B14F-4D97-AF65-F5344CB8AC3E}">
        <p14:creationId xmlns:p14="http://schemas.microsoft.com/office/powerpoint/2010/main" val="4224424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9137ADD-1B93-15C5-E6FF-2FFF30E73785}"/>
              </a:ext>
            </a:extLst>
          </p:cNvPr>
          <p:cNvSpPr>
            <a:spLocks noGrp="1"/>
          </p:cNvSpPr>
          <p:nvPr>
            <p:ph type="dt" sz="half" idx="10"/>
          </p:nvPr>
        </p:nvSpPr>
        <p:spPr/>
        <p:txBody>
          <a:bodyPr/>
          <a:lstStyle>
            <a:lvl1pPr>
              <a:defRPr/>
            </a:lvl1pPr>
          </a:lstStyle>
          <a:p>
            <a:pPr>
              <a:defRPr/>
            </a:pPr>
            <a:fld id="{95BE2DB7-0691-45B5-B9C7-0D3107040ACB}" type="datetime1">
              <a:rPr lang="en-US"/>
              <a:pPr>
                <a:defRPr/>
              </a:pPr>
              <a:t>10/5/2023</a:t>
            </a:fld>
            <a:endParaRPr lang="en-US"/>
          </a:p>
        </p:txBody>
      </p:sp>
      <p:sp>
        <p:nvSpPr>
          <p:cNvPr id="6" name="Footer Placeholder 4">
            <a:extLst>
              <a:ext uri="{FF2B5EF4-FFF2-40B4-BE49-F238E27FC236}">
                <a16:creationId xmlns:a16="http://schemas.microsoft.com/office/drawing/2014/main" id="{A1DA9C68-D751-022F-938B-C1F2A7B0A49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5B82F78-5667-46CD-274E-96BAC60513B5}"/>
              </a:ext>
            </a:extLst>
          </p:cNvPr>
          <p:cNvSpPr>
            <a:spLocks noGrp="1"/>
          </p:cNvSpPr>
          <p:nvPr>
            <p:ph type="sldNum" sz="quarter" idx="12"/>
          </p:nvPr>
        </p:nvSpPr>
        <p:spPr/>
        <p:txBody>
          <a:bodyPr/>
          <a:lstStyle>
            <a:lvl1pPr>
              <a:defRPr/>
            </a:lvl1pPr>
          </a:lstStyle>
          <a:p>
            <a:pPr>
              <a:defRPr/>
            </a:pPr>
            <a:fld id="{A5E61F6C-50A9-4F85-828A-D7945479F3C9}" type="slidenum">
              <a:rPr lang="en-US" altLang="en-US"/>
              <a:pPr>
                <a:defRPr/>
              </a:pPr>
              <a:t>‹#›</a:t>
            </a:fld>
            <a:endParaRPr lang="en-US" altLang="en-US"/>
          </a:p>
        </p:txBody>
      </p:sp>
    </p:spTree>
    <p:extLst>
      <p:ext uri="{BB962C8B-B14F-4D97-AF65-F5344CB8AC3E}">
        <p14:creationId xmlns:p14="http://schemas.microsoft.com/office/powerpoint/2010/main" val="1864305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8A11CF7-D915-016A-8634-22ED279F5314}"/>
              </a:ext>
            </a:extLst>
          </p:cNvPr>
          <p:cNvSpPr>
            <a:spLocks noGrp="1"/>
          </p:cNvSpPr>
          <p:nvPr>
            <p:ph type="dt" sz="half" idx="10"/>
          </p:nvPr>
        </p:nvSpPr>
        <p:spPr/>
        <p:txBody>
          <a:bodyPr/>
          <a:lstStyle>
            <a:lvl1pPr>
              <a:defRPr/>
            </a:lvl1pPr>
          </a:lstStyle>
          <a:p>
            <a:pPr>
              <a:defRPr/>
            </a:pPr>
            <a:fld id="{619B6756-EA58-4C3D-93F7-25924976D03F}" type="datetime1">
              <a:rPr lang="en-US"/>
              <a:pPr>
                <a:defRPr/>
              </a:pPr>
              <a:t>10/5/2023</a:t>
            </a:fld>
            <a:endParaRPr lang="en-US"/>
          </a:p>
        </p:txBody>
      </p:sp>
      <p:sp>
        <p:nvSpPr>
          <p:cNvPr id="8" name="Footer Placeholder 4">
            <a:extLst>
              <a:ext uri="{FF2B5EF4-FFF2-40B4-BE49-F238E27FC236}">
                <a16:creationId xmlns:a16="http://schemas.microsoft.com/office/drawing/2014/main" id="{5B100C8D-F0B8-9EBE-FECF-0273A587F1B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4E228C3-D562-2347-95D1-746EEF5910ED}"/>
              </a:ext>
            </a:extLst>
          </p:cNvPr>
          <p:cNvSpPr>
            <a:spLocks noGrp="1"/>
          </p:cNvSpPr>
          <p:nvPr>
            <p:ph type="sldNum" sz="quarter" idx="12"/>
          </p:nvPr>
        </p:nvSpPr>
        <p:spPr/>
        <p:txBody>
          <a:bodyPr/>
          <a:lstStyle>
            <a:lvl1pPr>
              <a:defRPr/>
            </a:lvl1pPr>
          </a:lstStyle>
          <a:p>
            <a:pPr>
              <a:defRPr/>
            </a:pPr>
            <a:fld id="{24A36852-7D5F-43D0-9F5F-31590C81B070}" type="slidenum">
              <a:rPr lang="en-US" altLang="en-US"/>
              <a:pPr>
                <a:defRPr/>
              </a:pPr>
              <a:t>‹#›</a:t>
            </a:fld>
            <a:endParaRPr lang="en-US" altLang="en-US"/>
          </a:p>
        </p:txBody>
      </p:sp>
    </p:spTree>
    <p:extLst>
      <p:ext uri="{BB962C8B-B14F-4D97-AF65-F5344CB8AC3E}">
        <p14:creationId xmlns:p14="http://schemas.microsoft.com/office/powerpoint/2010/main" val="333011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6578748-3CD3-73D1-56B6-C5F19114EF49}"/>
              </a:ext>
            </a:extLst>
          </p:cNvPr>
          <p:cNvSpPr>
            <a:spLocks noGrp="1"/>
          </p:cNvSpPr>
          <p:nvPr>
            <p:ph type="dt" sz="half" idx="10"/>
          </p:nvPr>
        </p:nvSpPr>
        <p:spPr/>
        <p:txBody>
          <a:bodyPr/>
          <a:lstStyle>
            <a:lvl1pPr>
              <a:defRPr/>
            </a:lvl1pPr>
          </a:lstStyle>
          <a:p>
            <a:pPr>
              <a:defRPr/>
            </a:pPr>
            <a:fld id="{93851DC9-101D-48BD-AB0B-F74145C0F954}" type="datetime1">
              <a:rPr lang="en-US"/>
              <a:pPr>
                <a:defRPr/>
              </a:pPr>
              <a:t>10/5/2023</a:t>
            </a:fld>
            <a:endParaRPr lang="en-US"/>
          </a:p>
        </p:txBody>
      </p:sp>
      <p:sp>
        <p:nvSpPr>
          <p:cNvPr id="4" name="Footer Placeholder 4">
            <a:extLst>
              <a:ext uri="{FF2B5EF4-FFF2-40B4-BE49-F238E27FC236}">
                <a16:creationId xmlns:a16="http://schemas.microsoft.com/office/drawing/2014/main" id="{3422FFA9-EC7F-9750-DA28-DE5955F8940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50ADC48-3B87-631B-3FAC-45EDBD97CB4D}"/>
              </a:ext>
            </a:extLst>
          </p:cNvPr>
          <p:cNvSpPr>
            <a:spLocks noGrp="1"/>
          </p:cNvSpPr>
          <p:nvPr>
            <p:ph type="sldNum" sz="quarter" idx="12"/>
          </p:nvPr>
        </p:nvSpPr>
        <p:spPr/>
        <p:txBody>
          <a:bodyPr/>
          <a:lstStyle>
            <a:lvl1pPr>
              <a:defRPr/>
            </a:lvl1pPr>
          </a:lstStyle>
          <a:p>
            <a:pPr>
              <a:defRPr/>
            </a:pPr>
            <a:fld id="{EAB5479F-3745-4DF0-98F0-69C1AC5EE7E8}" type="slidenum">
              <a:rPr lang="en-US" altLang="en-US"/>
              <a:pPr>
                <a:defRPr/>
              </a:pPr>
              <a:t>‹#›</a:t>
            </a:fld>
            <a:endParaRPr lang="en-US" altLang="en-US"/>
          </a:p>
        </p:txBody>
      </p:sp>
    </p:spTree>
    <p:extLst>
      <p:ext uri="{BB962C8B-B14F-4D97-AF65-F5344CB8AC3E}">
        <p14:creationId xmlns:p14="http://schemas.microsoft.com/office/powerpoint/2010/main" val="141461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89D0477-AB6D-F35F-22F5-C5ED45E4272D}"/>
              </a:ext>
            </a:extLst>
          </p:cNvPr>
          <p:cNvSpPr>
            <a:spLocks noGrp="1"/>
          </p:cNvSpPr>
          <p:nvPr>
            <p:ph type="dt" sz="half" idx="10"/>
          </p:nvPr>
        </p:nvSpPr>
        <p:spPr/>
        <p:txBody>
          <a:bodyPr/>
          <a:lstStyle>
            <a:lvl1pPr>
              <a:defRPr/>
            </a:lvl1pPr>
          </a:lstStyle>
          <a:p>
            <a:pPr>
              <a:defRPr/>
            </a:pPr>
            <a:fld id="{98D5C186-9652-44B0-B1E5-787689675260}" type="datetime1">
              <a:rPr lang="en-US"/>
              <a:pPr>
                <a:defRPr/>
              </a:pPr>
              <a:t>10/5/2023</a:t>
            </a:fld>
            <a:endParaRPr lang="en-US"/>
          </a:p>
        </p:txBody>
      </p:sp>
      <p:sp>
        <p:nvSpPr>
          <p:cNvPr id="3" name="Footer Placeholder 4">
            <a:extLst>
              <a:ext uri="{FF2B5EF4-FFF2-40B4-BE49-F238E27FC236}">
                <a16:creationId xmlns:a16="http://schemas.microsoft.com/office/drawing/2014/main" id="{F86D71C4-F306-730C-8E60-58E870678DB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8B55CE5-C627-17FA-5BF0-FA7EA2B6B29C}"/>
              </a:ext>
            </a:extLst>
          </p:cNvPr>
          <p:cNvSpPr>
            <a:spLocks noGrp="1"/>
          </p:cNvSpPr>
          <p:nvPr>
            <p:ph type="sldNum" sz="quarter" idx="12"/>
          </p:nvPr>
        </p:nvSpPr>
        <p:spPr/>
        <p:txBody>
          <a:bodyPr/>
          <a:lstStyle>
            <a:lvl1pPr>
              <a:defRPr/>
            </a:lvl1pPr>
          </a:lstStyle>
          <a:p>
            <a:pPr>
              <a:defRPr/>
            </a:pPr>
            <a:fld id="{B279E716-219A-48FD-8890-5A4B38782D98}" type="slidenum">
              <a:rPr lang="en-US" altLang="en-US"/>
              <a:pPr>
                <a:defRPr/>
              </a:pPr>
              <a:t>‹#›</a:t>
            </a:fld>
            <a:endParaRPr lang="en-US" altLang="en-US"/>
          </a:p>
        </p:txBody>
      </p:sp>
    </p:spTree>
    <p:extLst>
      <p:ext uri="{BB962C8B-B14F-4D97-AF65-F5344CB8AC3E}">
        <p14:creationId xmlns:p14="http://schemas.microsoft.com/office/powerpoint/2010/main" val="2495571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6279B5A-E492-22FC-C127-988AEA0077FA}"/>
              </a:ext>
            </a:extLst>
          </p:cNvPr>
          <p:cNvSpPr>
            <a:spLocks noGrp="1"/>
          </p:cNvSpPr>
          <p:nvPr>
            <p:ph type="dt" sz="half" idx="10"/>
          </p:nvPr>
        </p:nvSpPr>
        <p:spPr/>
        <p:txBody>
          <a:bodyPr/>
          <a:lstStyle>
            <a:lvl1pPr>
              <a:defRPr/>
            </a:lvl1pPr>
          </a:lstStyle>
          <a:p>
            <a:pPr>
              <a:defRPr/>
            </a:pPr>
            <a:fld id="{0ED6F82D-791A-4E36-9E7D-9E2B14A0733E}" type="datetime1">
              <a:rPr lang="en-US"/>
              <a:pPr>
                <a:defRPr/>
              </a:pPr>
              <a:t>10/5/2023</a:t>
            </a:fld>
            <a:endParaRPr lang="en-US"/>
          </a:p>
        </p:txBody>
      </p:sp>
      <p:sp>
        <p:nvSpPr>
          <p:cNvPr id="6" name="Footer Placeholder 4">
            <a:extLst>
              <a:ext uri="{FF2B5EF4-FFF2-40B4-BE49-F238E27FC236}">
                <a16:creationId xmlns:a16="http://schemas.microsoft.com/office/drawing/2014/main" id="{4BCD67FF-D752-265E-C050-2CD3615C400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153B44A-193D-E007-FAB5-459B993BAC00}"/>
              </a:ext>
            </a:extLst>
          </p:cNvPr>
          <p:cNvSpPr>
            <a:spLocks noGrp="1"/>
          </p:cNvSpPr>
          <p:nvPr>
            <p:ph type="sldNum" sz="quarter" idx="12"/>
          </p:nvPr>
        </p:nvSpPr>
        <p:spPr/>
        <p:txBody>
          <a:bodyPr/>
          <a:lstStyle>
            <a:lvl1pPr>
              <a:defRPr/>
            </a:lvl1pPr>
          </a:lstStyle>
          <a:p>
            <a:pPr>
              <a:defRPr/>
            </a:pPr>
            <a:fld id="{C6306646-CCBE-40EE-97D7-E383D7565977}" type="slidenum">
              <a:rPr lang="en-US" altLang="en-US"/>
              <a:pPr>
                <a:defRPr/>
              </a:pPr>
              <a:t>‹#›</a:t>
            </a:fld>
            <a:endParaRPr lang="en-US" altLang="en-US"/>
          </a:p>
        </p:txBody>
      </p:sp>
    </p:spTree>
    <p:extLst>
      <p:ext uri="{BB962C8B-B14F-4D97-AF65-F5344CB8AC3E}">
        <p14:creationId xmlns:p14="http://schemas.microsoft.com/office/powerpoint/2010/main" val="892144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72E4E4C-6048-DE45-AB50-D34D30F13B46}"/>
              </a:ext>
            </a:extLst>
          </p:cNvPr>
          <p:cNvSpPr>
            <a:spLocks noGrp="1"/>
          </p:cNvSpPr>
          <p:nvPr>
            <p:ph type="dt" sz="half" idx="10"/>
          </p:nvPr>
        </p:nvSpPr>
        <p:spPr/>
        <p:txBody>
          <a:bodyPr/>
          <a:lstStyle>
            <a:lvl1pPr>
              <a:defRPr/>
            </a:lvl1pPr>
          </a:lstStyle>
          <a:p>
            <a:pPr>
              <a:defRPr/>
            </a:pPr>
            <a:fld id="{21D399DA-F804-4B28-BF13-D3F2505B4389}" type="datetime1">
              <a:rPr lang="en-US"/>
              <a:pPr>
                <a:defRPr/>
              </a:pPr>
              <a:t>10/5/2023</a:t>
            </a:fld>
            <a:endParaRPr lang="en-US"/>
          </a:p>
        </p:txBody>
      </p:sp>
      <p:sp>
        <p:nvSpPr>
          <p:cNvPr id="6" name="Footer Placeholder 4">
            <a:extLst>
              <a:ext uri="{FF2B5EF4-FFF2-40B4-BE49-F238E27FC236}">
                <a16:creationId xmlns:a16="http://schemas.microsoft.com/office/drawing/2014/main" id="{D9EDEED4-10C7-620E-9A58-DDE95BE1782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B2873F9-F810-394E-C498-FEEA2FF924A2}"/>
              </a:ext>
            </a:extLst>
          </p:cNvPr>
          <p:cNvSpPr>
            <a:spLocks noGrp="1"/>
          </p:cNvSpPr>
          <p:nvPr>
            <p:ph type="sldNum" sz="quarter" idx="12"/>
          </p:nvPr>
        </p:nvSpPr>
        <p:spPr/>
        <p:txBody>
          <a:bodyPr/>
          <a:lstStyle>
            <a:lvl1pPr>
              <a:defRPr/>
            </a:lvl1pPr>
          </a:lstStyle>
          <a:p>
            <a:pPr>
              <a:defRPr/>
            </a:pPr>
            <a:fld id="{D1CCC4FD-82F0-4078-8FA7-A1E1F53BFDAB}" type="slidenum">
              <a:rPr lang="en-US" altLang="en-US"/>
              <a:pPr>
                <a:defRPr/>
              </a:pPr>
              <a:t>‹#›</a:t>
            </a:fld>
            <a:endParaRPr lang="en-US" altLang="en-US"/>
          </a:p>
        </p:txBody>
      </p:sp>
    </p:spTree>
    <p:extLst>
      <p:ext uri="{BB962C8B-B14F-4D97-AF65-F5344CB8AC3E}">
        <p14:creationId xmlns:p14="http://schemas.microsoft.com/office/powerpoint/2010/main" val="1633161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A1DB673-D0C8-90CA-2C0A-7BD57D75885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E1F358F-0DFF-0F97-5F69-0094DDA5BF2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27D47B4-D62C-792B-305D-984F49172EF2}"/>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ea typeface="ＭＳ Ｐゴシック" charset="-128"/>
              </a:defRPr>
            </a:lvl1pPr>
          </a:lstStyle>
          <a:p>
            <a:pPr>
              <a:defRPr/>
            </a:pPr>
            <a:fld id="{514F3707-3905-4A0B-AFB6-9DB5C04192B3}" type="datetime1">
              <a:rPr lang="en-US"/>
              <a:pPr>
                <a:defRPr/>
              </a:pPr>
              <a:t>10/5/2023</a:t>
            </a:fld>
            <a:endParaRPr lang="en-US"/>
          </a:p>
        </p:txBody>
      </p:sp>
      <p:sp>
        <p:nvSpPr>
          <p:cNvPr id="5" name="Footer Placeholder 4">
            <a:extLst>
              <a:ext uri="{FF2B5EF4-FFF2-40B4-BE49-F238E27FC236}">
                <a16:creationId xmlns:a16="http://schemas.microsoft.com/office/drawing/2014/main" id="{24CA6C18-AFF0-1CD6-63A0-4F7BEEE6CA3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a:extLst>
              <a:ext uri="{FF2B5EF4-FFF2-40B4-BE49-F238E27FC236}">
                <a16:creationId xmlns:a16="http://schemas.microsoft.com/office/drawing/2014/main" id="{F63F3AC8-CE0B-292F-A4BE-FE3CF796090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DA29EE2B-F908-445C-8FA1-9F046D4A2E6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mj-cs"/>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7">
            <a:extLst>
              <a:ext uri="{FF2B5EF4-FFF2-40B4-BE49-F238E27FC236}">
                <a16:creationId xmlns:a16="http://schemas.microsoft.com/office/drawing/2014/main" id="{3272B70F-10AC-C196-F6C3-4B5DE71A59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B8EE3B31-D02A-ACB8-078F-A457B2EF0536}"/>
              </a:ext>
            </a:extLst>
          </p:cNvPr>
          <p:cNvSpPr txBox="1"/>
          <p:nvPr/>
        </p:nvSpPr>
        <p:spPr>
          <a:xfrm>
            <a:off x="173264" y="674598"/>
            <a:ext cx="6488793" cy="1200329"/>
          </a:xfrm>
          <a:prstGeom prst="rect">
            <a:avLst/>
          </a:prstGeom>
          <a:noFill/>
        </p:spPr>
        <p:txBody>
          <a:bodyPr wrap="square">
            <a:spAutoFit/>
          </a:bodyPr>
          <a:lstStyle/>
          <a:p>
            <a:pPr algn="just" eaLnBrk="1" hangingPunct="1">
              <a:tabLst>
                <a:tab pos="361950" algn="l"/>
              </a:tabLst>
              <a:defRPr/>
            </a:pPr>
            <a:r>
              <a:rPr lang="en-US" sz="2400" b="1" dirty="0">
                <a:solidFill>
                  <a:schemeClr val="bg1"/>
                </a:solidFill>
              </a:rPr>
              <a:t>The appropriate legal standard on abuse of dominance cases – implications for economic evidence and analysis</a:t>
            </a:r>
            <a:endParaRPr lang="en-GB" sz="2400" b="1" dirty="0">
              <a:solidFill>
                <a:schemeClr val="bg1"/>
              </a:solidFill>
            </a:endParaRPr>
          </a:p>
        </p:txBody>
      </p:sp>
      <p:sp>
        <p:nvSpPr>
          <p:cNvPr id="3076" name="TextBox 2">
            <a:extLst>
              <a:ext uri="{FF2B5EF4-FFF2-40B4-BE49-F238E27FC236}">
                <a16:creationId xmlns:a16="http://schemas.microsoft.com/office/drawing/2014/main" id="{7BED99B7-5600-B631-C5C9-50B0EDFE8F23}"/>
              </a:ext>
            </a:extLst>
          </p:cNvPr>
          <p:cNvSpPr txBox="1">
            <a:spLocks noChangeArrowheads="1"/>
          </p:cNvSpPr>
          <p:nvPr/>
        </p:nvSpPr>
        <p:spPr bwMode="auto">
          <a:xfrm>
            <a:off x="407988" y="2549525"/>
            <a:ext cx="41640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600" i="1" dirty="0">
                <a:solidFill>
                  <a:schemeClr val="bg1"/>
                </a:solidFill>
                <a:latin typeface="Arial" panose="020B0604020202020204" pitchFamily="34" charset="0"/>
              </a:rPr>
              <a:t>The economist version…</a:t>
            </a:r>
            <a:endParaRPr lang="en-GB" altLang="en-US" sz="1600" i="1" dirty="0">
              <a:solidFill>
                <a:schemeClr val="bg1"/>
              </a:solidFill>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a:extLst>
              <a:ext uri="{FF2B5EF4-FFF2-40B4-BE49-F238E27FC236}">
                <a16:creationId xmlns:a16="http://schemas.microsoft.com/office/drawing/2014/main" id="{F74541A2-04D6-9B60-0DFB-368347EA490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F72C4F5B-D6A2-0F9E-D2F9-40CF8A87E5CD}"/>
              </a:ext>
            </a:extLst>
          </p:cNvPr>
          <p:cNvSpPr txBox="1"/>
          <p:nvPr/>
        </p:nvSpPr>
        <p:spPr>
          <a:xfrm>
            <a:off x="171450" y="171450"/>
            <a:ext cx="7870825" cy="614363"/>
          </a:xfrm>
          <a:prstGeom prst="rect">
            <a:avLst/>
          </a:prstGeom>
          <a:noFill/>
        </p:spPr>
        <p:txBody>
          <a:bodyPr>
            <a:spAutoFit/>
          </a:bodyPr>
          <a:lstStyle/>
          <a:p>
            <a:pPr eaLnBrk="1" hangingPunct="1">
              <a:defRPr/>
            </a:pPr>
            <a:r>
              <a:rPr lang="en-US" sz="2000" b="1" dirty="0">
                <a:solidFill>
                  <a:schemeClr val="tx2">
                    <a:lumMod val="75000"/>
                  </a:schemeClr>
                </a:solidFill>
              </a:rPr>
              <a:t>Implications for economic analysis?</a:t>
            </a:r>
          </a:p>
          <a:p>
            <a:pPr marL="742950" lvl="1" indent="-285750" eaLnBrk="1" hangingPunct="1">
              <a:buFont typeface="Arial" panose="020B0604020202020204" pitchFamily="34" charset="0"/>
              <a:buChar char="•"/>
              <a:defRPr/>
            </a:pPr>
            <a:endParaRPr lang="en-US" sz="1400" dirty="0"/>
          </a:p>
        </p:txBody>
      </p:sp>
      <p:sp>
        <p:nvSpPr>
          <p:cNvPr id="2" name="TextBox 1">
            <a:extLst>
              <a:ext uri="{FF2B5EF4-FFF2-40B4-BE49-F238E27FC236}">
                <a16:creationId xmlns:a16="http://schemas.microsoft.com/office/drawing/2014/main" id="{7E0A55D2-F100-9E0B-842C-AA270BE6B841}"/>
              </a:ext>
            </a:extLst>
          </p:cNvPr>
          <p:cNvSpPr txBox="1"/>
          <p:nvPr/>
        </p:nvSpPr>
        <p:spPr>
          <a:xfrm>
            <a:off x="309563" y="690563"/>
            <a:ext cx="8569325" cy="7494359"/>
          </a:xfrm>
          <a:prstGeom prst="rect">
            <a:avLst/>
          </a:prstGeom>
          <a:noFill/>
        </p:spPr>
        <p:txBody>
          <a:bodyPr>
            <a:spAutoFit/>
          </a:bodyPr>
          <a:lstStyle/>
          <a:p>
            <a:pPr marL="285750" indent="-285750">
              <a:spcAft>
                <a:spcPts val="600"/>
              </a:spcAft>
              <a:buClr>
                <a:schemeClr val="tx1"/>
              </a:buClr>
              <a:buFont typeface="Arial" panose="020B0604020202020204" pitchFamily="34" charset="0"/>
              <a:buChar char="•"/>
              <a:defRPr/>
            </a:pPr>
            <a:r>
              <a:rPr lang="en-US" dirty="0"/>
              <a:t>Firm specific impact arising from exclusionary conduct may be considered when (as summarised by Mackenzie (2019)):</a:t>
            </a:r>
          </a:p>
          <a:p>
            <a:pPr>
              <a:spcAft>
                <a:spcPts val="600"/>
              </a:spcAft>
              <a:buClr>
                <a:schemeClr val="tx1"/>
              </a:buClr>
              <a:defRPr/>
            </a:pPr>
            <a:endParaRPr lang="en-US" dirty="0"/>
          </a:p>
          <a:p>
            <a:pPr marL="285750" indent="-285750">
              <a:spcAft>
                <a:spcPts val="600"/>
              </a:spcAft>
              <a:buClr>
                <a:schemeClr val="tx1"/>
              </a:buClr>
              <a:buFont typeface="Arial" panose="020B0604020202020204" pitchFamily="34" charset="0"/>
              <a:buChar char="•"/>
              <a:defRPr/>
            </a:pPr>
            <a:endParaRPr lang="en-US" dirty="0"/>
          </a:p>
          <a:p>
            <a:pPr marL="285750" indent="-285750">
              <a:spcAft>
                <a:spcPts val="600"/>
              </a:spcAft>
              <a:buClr>
                <a:schemeClr val="tx1"/>
              </a:buClr>
              <a:buFont typeface="Arial" panose="020B0604020202020204" pitchFamily="34" charset="0"/>
              <a:buChar char="•"/>
              <a:defRPr/>
            </a:pPr>
            <a:endParaRPr lang="en-US" dirty="0"/>
          </a:p>
          <a:p>
            <a:pPr marL="285750" indent="-285750">
              <a:spcAft>
                <a:spcPts val="600"/>
              </a:spcAft>
              <a:buClr>
                <a:schemeClr val="tx1"/>
              </a:buClr>
              <a:buFont typeface="Arial" panose="020B0604020202020204" pitchFamily="34" charset="0"/>
              <a:buChar char="•"/>
              <a:defRPr/>
            </a:pPr>
            <a:endParaRPr lang="en-US" dirty="0"/>
          </a:p>
          <a:p>
            <a:pPr marL="285750" indent="-285750">
              <a:spcAft>
                <a:spcPts val="600"/>
              </a:spcAft>
              <a:buClr>
                <a:schemeClr val="tx1"/>
              </a:buClr>
              <a:buFont typeface="Arial" panose="020B0604020202020204" pitchFamily="34" charset="0"/>
              <a:buChar char="•"/>
              <a:defRPr/>
            </a:pPr>
            <a:endParaRPr lang="en-US" dirty="0"/>
          </a:p>
          <a:p>
            <a:pPr marL="285750" indent="-285750">
              <a:spcAft>
                <a:spcPts val="600"/>
              </a:spcAft>
              <a:buClr>
                <a:schemeClr val="tx1"/>
              </a:buClr>
              <a:buFont typeface="Arial" panose="020B0604020202020204" pitchFamily="34" charset="0"/>
              <a:buChar char="•"/>
              <a:defRPr/>
            </a:pPr>
            <a:endParaRPr lang="en-US" dirty="0"/>
          </a:p>
          <a:p>
            <a:pPr marL="285750" indent="-285750">
              <a:spcAft>
                <a:spcPts val="600"/>
              </a:spcAft>
              <a:buClr>
                <a:schemeClr val="tx1"/>
              </a:buClr>
              <a:buFont typeface="Arial" panose="020B0604020202020204" pitchFamily="34" charset="0"/>
              <a:buChar char="•"/>
              <a:defRPr/>
            </a:pPr>
            <a:endParaRPr lang="en-US" dirty="0"/>
          </a:p>
          <a:p>
            <a:pPr marL="285750" indent="-285750">
              <a:spcAft>
                <a:spcPts val="600"/>
              </a:spcAft>
              <a:buClr>
                <a:schemeClr val="tx1"/>
              </a:buClr>
              <a:buFont typeface="Arial" panose="020B0604020202020204" pitchFamily="34" charset="0"/>
              <a:buChar char="•"/>
              <a:defRPr/>
            </a:pPr>
            <a:endParaRPr lang="en-US" dirty="0"/>
          </a:p>
          <a:p>
            <a:pPr marL="285750" indent="-285750">
              <a:spcAft>
                <a:spcPts val="600"/>
              </a:spcAft>
              <a:buClr>
                <a:schemeClr val="tx1"/>
              </a:buClr>
              <a:buFont typeface="Arial" panose="020B0604020202020204" pitchFamily="34" charset="0"/>
              <a:buChar char="•"/>
              <a:defRPr/>
            </a:pPr>
            <a:endParaRPr lang="en-US" dirty="0"/>
          </a:p>
          <a:p>
            <a:pPr marL="285750" indent="-285750">
              <a:spcAft>
                <a:spcPts val="600"/>
              </a:spcAft>
              <a:buClr>
                <a:schemeClr val="tx1"/>
              </a:buClr>
              <a:buFont typeface="Arial" panose="020B0604020202020204" pitchFamily="34" charset="0"/>
              <a:buChar char="•"/>
              <a:defRPr/>
            </a:pPr>
            <a:endParaRPr lang="en-US" dirty="0"/>
          </a:p>
          <a:p>
            <a:pPr marL="285750" indent="-285750">
              <a:spcAft>
                <a:spcPts val="600"/>
              </a:spcAft>
              <a:buClr>
                <a:schemeClr val="tx1"/>
              </a:buClr>
              <a:buFont typeface="Arial" panose="020B0604020202020204" pitchFamily="34" charset="0"/>
              <a:buChar char="•"/>
              <a:defRPr/>
            </a:pPr>
            <a:r>
              <a:rPr lang="en-US" dirty="0"/>
              <a:t>Helpful but maybe not so helpful too:</a:t>
            </a:r>
          </a:p>
          <a:p>
            <a:pPr marL="742950" lvl="1" indent="-285750" algn="just">
              <a:spcAft>
                <a:spcPts val="600"/>
              </a:spcAft>
              <a:buClr>
                <a:schemeClr val="tx1"/>
              </a:buClr>
              <a:buFont typeface="Arial" panose="020B0604020202020204" pitchFamily="34" charset="0"/>
              <a:buChar char="•"/>
              <a:defRPr/>
            </a:pPr>
            <a:r>
              <a:rPr lang="en-US" dirty="0"/>
              <a:t>if we accept that small firms are important for dynamic competition  (irrespective of the strategic role they may or may not have for the competitive process in a market), then it follows that all small firms are of competitive significance</a:t>
            </a:r>
          </a:p>
          <a:p>
            <a:pPr marL="285750" indent="-285750">
              <a:spcAft>
                <a:spcPts val="600"/>
              </a:spcAft>
              <a:buClr>
                <a:schemeClr val="tx1"/>
              </a:buClr>
              <a:buFont typeface="Arial" panose="020B0604020202020204" pitchFamily="34" charset="0"/>
              <a:buChar char="•"/>
              <a:defRPr/>
            </a:pPr>
            <a:endParaRPr lang="en-US" dirty="0"/>
          </a:p>
          <a:p>
            <a:pPr marL="285750" indent="-285750">
              <a:spcAft>
                <a:spcPts val="600"/>
              </a:spcAft>
              <a:buClr>
                <a:schemeClr val="tx1"/>
              </a:buClr>
              <a:buFont typeface="Arial" panose="020B0604020202020204" pitchFamily="34" charset="0"/>
              <a:buChar char="•"/>
              <a:defRPr/>
            </a:pPr>
            <a:endParaRPr lang="en-US" dirty="0"/>
          </a:p>
          <a:p>
            <a:pPr marL="285750" indent="-285750">
              <a:spcAft>
                <a:spcPts val="600"/>
              </a:spcAft>
              <a:buClr>
                <a:schemeClr val="tx1"/>
              </a:buClr>
              <a:buFont typeface="Arial" panose="020B0604020202020204" pitchFamily="34" charset="0"/>
              <a:buChar char="•"/>
              <a:defRPr/>
            </a:pPr>
            <a:endParaRPr lang="en-US" dirty="0"/>
          </a:p>
          <a:p>
            <a:pPr lvl="1">
              <a:spcAft>
                <a:spcPts val="600"/>
              </a:spcAft>
              <a:buClr>
                <a:schemeClr val="tx1"/>
              </a:buClr>
              <a:defRPr/>
            </a:pPr>
            <a:endParaRPr lang="en-ZA" b="1" dirty="0"/>
          </a:p>
          <a:p>
            <a:pPr marL="285750" indent="-285750">
              <a:spcAft>
                <a:spcPts val="600"/>
              </a:spcAft>
              <a:buClr>
                <a:schemeClr val="tx1"/>
              </a:buClr>
              <a:buFont typeface="Arial" panose="020B0604020202020204" pitchFamily="34" charset="0"/>
              <a:buChar char="•"/>
              <a:defRPr/>
            </a:pPr>
            <a:endParaRPr lang="en-ZA" b="1" dirty="0"/>
          </a:p>
        </p:txBody>
      </p:sp>
      <p:sp>
        <p:nvSpPr>
          <p:cNvPr id="4" name="Rectangle 3">
            <a:extLst>
              <a:ext uri="{FF2B5EF4-FFF2-40B4-BE49-F238E27FC236}">
                <a16:creationId xmlns:a16="http://schemas.microsoft.com/office/drawing/2014/main" id="{61DA475F-B658-D4C2-28FD-901844602FB7}"/>
              </a:ext>
            </a:extLst>
          </p:cNvPr>
          <p:cNvSpPr/>
          <p:nvPr/>
        </p:nvSpPr>
        <p:spPr>
          <a:xfrm>
            <a:off x="1101725" y="1625600"/>
            <a:ext cx="6940550" cy="2685143"/>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marL="342900" indent="-342900" algn="just">
              <a:buAutoNum type="arabicParenR"/>
            </a:pPr>
            <a:r>
              <a:rPr lang="en-ZA" sz="1800" dirty="0">
                <a:effectLst/>
                <a:latin typeface="Calibri Light" panose="020F0302020204030204" pitchFamily="34" charset="0"/>
                <a:ea typeface="Calibri" panose="020F0502020204030204" pitchFamily="34" charset="0"/>
              </a:rPr>
              <a:t>whether the firm plays an important role in constraining the behaviour of the dominant firm in a part of the market, </a:t>
            </a:r>
          </a:p>
          <a:p>
            <a:pPr marL="342900" indent="-342900" algn="just">
              <a:buAutoNum type="arabicParenR"/>
            </a:pPr>
            <a:r>
              <a:rPr lang="en-ZA" sz="1800" dirty="0">
                <a:effectLst/>
                <a:latin typeface="Calibri Light" panose="020F0302020204030204" pitchFamily="34" charset="0"/>
                <a:ea typeface="Calibri" panose="020F0502020204030204" pitchFamily="34" charset="0"/>
              </a:rPr>
              <a:t> the conduct renders the small firm a less effective competitor, and</a:t>
            </a:r>
          </a:p>
          <a:p>
            <a:pPr marL="342900" indent="-342900" algn="just">
              <a:buAutoNum type="arabicParenR"/>
            </a:pPr>
            <a:r>
              <a:rPr lang="en-ZA" sz="1800" dirty="0">
                <a:effectLst/>
                <a:latin typeface="Calibri Light" panose="020F0302020204030204" pitchFamily="34" charset="0"/>
                <a:ea typeface="Calibri" panose="020F0502020204030204" pitchFamily="34" charset="0"/>
              </a:rPr>
              <a:t>there are no countervailing pro-competitive effects arising from the conduct</a:t>
            </a:r>
            <a:endParaRPr lang="en-Z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a:extLst>
              <a:ext uri="{FF2B5EF4-FFF2-40B4-BE49-F238E27FC236}">
                <a16:creationId xmlns:a16="http://schemas.microsoft.com/office/drawing/2014/main" id="{EDBB2479-B151-5486-A2CA-410CDD9A1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7C49B9B7-5335-FD20-18F9-13AA9478E6EB}"/>
              </a:ext>
            </a:extLst>
          </p:cNvPr>
          <p:cNvSpPr txBox="1"/>
          <p:nvPr/>
        </p:nvSpPr>
        <p:spPr>
          <a:xfrm>
            <a:off x="171450" y="171450"/>
            <a:ext cx="8725807" cy="615553"/>
          </a:xfrm>
          <a:prstGeom prst="rect">
            <a:avLst/>
          </a:prstGeom>
          <a:noFill/>
        </p:spPr>
        <p:txBody>
          <a:bodyPr wrap="square">
            <a:spAutoFit/>
          </a:bodyPr>
          <a:lstStyle/>
          <a:p>
            <a:pPr eaLnBrk="1" hangingPunct="1">
              <a:defRPr/>
            </a:pPr>
            <a:r>
              <a:rPr lang="en-US" sz="2000" b="1" dirty="0">
                <a:solidFill>
                  <a:schemeClr val="tx2">
                    <a:lumMod val="75000"/>
                  </a:schemeClr>
                </a:solidFill>
              </a:rPr>
              <a:t>Implications for economic analysis for exclusionary conduct cases </a:t>
            </a:r>
          </a:p>
          <a:p>
            <a:pPr marL="742950" lvl="1" indent="-285750" eaLnBrk="1" hangingPunct="1">
              <a:buFont typeface="Arial" panose="020B0604020202020204" pitchFamily="34" charset="0"/>
              <a:buChar char="•"/>
              <a:defRPr/>
            </a:pPr>
            <a:endParaRPr lang="en-US" sz="1400" dirty="0"/>
          </a:p>
        </p:txBody>
      </p:sp>
      <p:sp>
        <p:nvSpPr>
          <p:cNvPr id="2" name="TextBox 1">
            <a:extLst>
              <a:ext uri="{FF2B5EF4-FFF2-40B4-BE49-F238E27FC236}">
                <a16:creationId xmlns:a16="http://schemas.microsoft.com/office/drawing/2014/main" id="{7581E5BD-AD53-F538-2A42-6F9AC43C9478}"/>
              </a:ext>
            </a:extLst>
          </p:cNvPr>
          <p:cNvSpPr txBox="1"/>
          <p:nvPr/>
        </p:nvSpPr>
        <p:spPr>
          <a:xfrm>
            <a:off x="0" y="821192"/>
            <a:ext cx="9144000" cy="3816429"/>
          </a:xfrm>
          <a:prstGeom prst="rect">
            <a:avLst/>
          </a:prstGeom>
          <a:noFill/>
        </p:spPr>
        <p:txBody>
          <a:bodyPr wrap="square">
            <a:spAutoFit/>
          </a:bodyPr>
          <a:lstStyle/>
          <a:p>
            <a:pPr marL="285750" indent="-285750" algn="just">
              <a:spcAft>
                <a:spcPts val="600"/>
              </a:spcAft>
              <a:buClr>
                <a:schemeClr val="tx1"/>
              </a:buClr>
              <a:buFont typeface="Arial" panose="020B0604020202020204" pitchFamily="34" charset="0"/>
              <a:buChar char="•"/>
              <a:defRPr/>
            </a:pPr>
            <a:r>
              <a:rPr lang="en-US" sz="1600" b="1" dirty="0"/>
              <a:t>Uniplate matter</a:t>
            </a:r>
          </a:p>
          <a:p>
            <a:pPr marL="742950" lvl="1" indent="-285750" algn="just">
              <a:spcAft>
                <a:spcPts val="600"/>
              </a:spcAft>
              <a:buClr>
                <a:schemeClr val="tx1"/>
              </a:buClr>
              <a:buFont typeface="Arial" panose="020B0604020202020204" pitchFamily="34" charset="0"/>
              <a:buChar char="•"/>
              <a:defRPr/>
            </a:pPr>
            <a:r>
              <a:rPr lang="en-US" dirty="0"/>
              <a:t>CAC held that the Tribunal's findings in relation to both actual and potential foreclosure, pricing and exclusionary conduct could not be sustained</a:t>
            </a:r>
          </a:p>
          <a:p>
            <a:pPr marL="1200150" lvl="2" indent="-285750" algn="just">
              <a:spcAft>
                <a:spcPts val="600"/>
              </a:spcAft>
              <a:buClr>
                <a:schemeClr val="tx1"/>
              </a:buClr>
              <a:buFont typeface="Arial" panose="020B0604020202020204" pitchFamily="34" charset="0"/>
              <a:buChar char="•"/>
              <a:defRPr/>
            </a:pPr>
            <a:r>
              <a:rPr lang="en-US" dirty="0"/>
              <a:t>Commission had limited their analysis on foreclosure and the resulting anticompetitive effects to the experience of a single firm, and not the effects arising from the conduct in the market as a whole</a:t>
            </a:r>
          </a:p>
          <a:p>
            <a:pPr marL="1200150" lvl="2" indent="-285750" algn="just">
              <a:spcAft>
                <a:spcPts val="600"/>
              </a:spcAft>
              <a:buClr>
                <a:schemeClr val="tx1"/>
              </a:buClr>
              <a:buFont typeface="Arial" panose="020B0604020202020204" pitchFamily="34" charset="0"/>
              <a:buChar char="•"/>
              <a:defRPr/>
            </a:pPr>
            <a:r>
              <a:rPr lang="en-US" dirty="0"/>
              <a:t>In assessment of actual effects – market wide data (market shares) used to show growth for competitors overall </a:t>
            </a:r>
          </a:p>
          <a:p>
            <a:pPr marL="1200150" lvl="2" indent="-285750" algn="just">
              <a:spcAft>
                <a:spcPts val="600"/>
              </a:spcAft>
              <a:buClr>
                <a:schemeClr val="tx1"/>
              </a:buClr>
              <a:buFont typeface="Arial" panose="020B0604020202020204" pitchFamily="34" charset="0"/>
              <a:buChar char="•"/>
              <a:defRPr/>
            </a:pPr>
            <a:r>
              <a:rPr lang="en-US" dirty="0"/>
              <a:t>While there was a marginalized player – this was not the case made by the Commission (and facts were limited)</a:t>
            </a:r>
          </a:p>
          <a:p>
            <a:pPr marL="742950" lvl="1" indent="-285750" algn="just">
              <a:spcAft>
                <a:spcPts val="600"/>
              </a:spcAft>
              <a:buClr>
                <a:schemeClr val="tx1"/>
              </a:buClr>
              <a:buFont typeface="Arial" panose="020B0604020202020204" pitchFamily="34" charset="0"/>
              <a:buChar char="•"/>
              <a:defRPr/>
            </a:pPr>
            <a:r>
              <a:rPr lang="en-US" b="1" dirty="0"/>
              <a:t>So, what is to be done with firm impact from exclusionary conduct?</a:t>
            </a:r>
          </a:p>
          <a:p>
            <a:pPr marL="742950" lvl="1" indent="-285750" algn="just">
              <a:spcAft>
                <a:spcPts val="600"/>
              </a:spcAft>
              <a:buClr>
                <a:schemeClr val="tx1"/>
              </a:buClr>
              <a:buFont typeface="Arial" panose="020B0604020202020204" pitchFamily="34" charset="0"/>
              <a:buChar char="•"/>
              <a:defRPr/>
            </a:pPr>
            <a:endParaRPr lang="en-US" sz="1600" dirty="0"/>
          </a:p>
        </p:txBody>
      </p:sp>
      <p:pic>
        <p:nvPicPr>
          <p:cNvPr id="3" name="Content Placeholder 2" descr="What Does Equitable Do">
            <a:extLst>
              <a:ext uri="{FF2B5EF4-FFF2-40B4-BE49-F238E27FC236}">
                <a16:creationId xmlns:a16="http://schemas.microsoft.com/office/drawing/2014/main" id="{1DD3A5B3-84E6-BA3E-051B-F840CABECBF9}"/>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5954713" y="4127500"/>
            <a:ext cx="2576512" cy="2147888"/>
          </a:xfrm>
          <a:noFill/>
        </p:spPr>
      </p:pic>
    </p:spTree>
    <p:extLst>
      <p:ext uri="{BB962C8B-B14F-4D97-AF65-F5344CB8AC3E}">
        <p14:creationId xmlns:p14="http://schemas.microsoft.com/office/powerpoint/2010/main" val="1142395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a:extLst>
              <a:ext uri="{FF2B5EF4-FFF2-40B4-BE49-F238E27FC236}">
                <a16:creationId xmlns:a16="http://schemas.microsoft.com/office/drawing/2014/main" id="{96ADBCE9-1591-6BFE-EA85-726B9DEC2E5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2893C764-B017-4192-2D85-CDE0B8A3C0F7}"/>
              </a:ext>
            </a:extLst>
          </p:cNvPr>
          <p:cNvSpPr txBox="1"/>
          <p:nvPr/>
        </p:nvSpPr>
        <p:spPr>
          <a:xfrm>
            <a:off x="171450" y="171450"/>
            <a:ext cx="7870825" cy="614363"/>
          </a:xfrm>
          <a:prstGeom prst="rect">
            <a:avLst/>
          </a:prstGeom>
          <a:noFill/>
        </p:spPr>
        <p:txBody>
          <a:bodyPr>
            <a:spAutoFit/>
          </a:bodyPr>
          <a:lstStyle/>
          <a:p>
            <a:pPr eaLnBrk="1" hangingPunct="1">
              <a:defRPr/>
            </a:pPr>
            <a:r>
              <a:rPr lang="en-US" sz="2000" b="1" dirty="0">
                <a:solidFill>
                  <a:schemeClr val="tx2">
                    <a:lumMod val="75000"/>
                  </a:schemeClr>
                </a:solidFill>
              </a:rPr>
              <a:t>Implications for economic analysis on exclusionary conduct</a:t>
            </a:r>
          </a:p>
          <a:p>
            <a:pPr marL="742950" lvl="1" indent="-285750" eaLnBrk="1" hangingPunct="1">
              <a:buFont typeface="Arial" panose="020B0604020202020204" pitchFamily="34" charset="0"/>
              <a:buChar char="•"/>
              <a:defRPr/>
            </a:pPr>
            <a:endParaRPr lang="en-US" sz="1400" dirty="0"/>
          </a:p>
        </p:txBody>
      </p:sp>
      <p:sp>
        <p:nvSpPr>
          <p:cNvPr id="2" name="TextBox 1">
            <a:extLst>
              <a:ext uri="{FF2B5EF4-FFF2-40B4-BE49-F238E27FC236}">
                <a16:creationId xmlns:a16="http://schemas.microsoft.com/office/drawing/2014/main" id="{20118FA2-ACF3-AACD-D84A-CBF9C6472AEF}"/>
              </a:ext>
            </a:extLst>
          </p:cNvPr>
          <p:cNvSpPr txBox="1"/>
          <p:nvPr/>
        </p:nvSpPr>
        <p:spPr>
          <a:xfrm>
            <a:off x="309563" y="690563"/>
            <a:ext cx="8569325" cy="4108817"/>
          </a:xfrm>
          <a:prstGeom prst="rect">
            <a:avLst/>
          </a:prstGeom>
          <a:noFill/>
        </p:spPr>
        <p:txBody>
          <a:bodyPr>
            <a:spAutoFit/>
          </a:bodyPr>
          <a:lstStyle/>
          <a:p>
            <a:pPr marL="285750" indent="-285750" algn="just">
              <a:spcAft>
                <a:spcPts val="600"/>
              </a:spcAft>
              <a:buClr>
                <a:schemeClr val="tx1"/>
              </a:buClr>
              <a:buFont typeface="Arial" panose="020B0604020202020204" pitchFamily="34" charset="0"/>
              <a:buChar char="•"/>
              <a:defRPr/>
            </a:pPr>
            <a:r>
              <a:rPr lang="en-ZA" dirty="0"/>
              <a:t>Thus far, jurisprudence has outlined the following</a:t>
            </a:r>
          </a:p>
          <a:p>
            <a:pPr marL="742950" lvl="1" indent="-285750" algn="just">
              <a:spcAft>
                <a:spcPts val="600"/>
              </a:spcAft>
              <a:buClr>
                <a:schemeClr val="tx1"/>
              </a:buClr>
              <a:buFont typeface="Arial" panose="020B0604020202020204" pitchFamily="34" charset="0"/>
              <a:buChar char="•"/>
              <a:defRPr/>
            </a:pPr>
            <a:r>
              <a:rPr lang="en-ZA" dirty="0"/>
              <a:t>Quantitative effects must be significant/substantial</a:t>
            </a:r>
          </a:p>
          <a:p>
            <a:pPr lvl="1" algn="just">
              <a:spcAft>
                <a:spcPts val="600"/>
              </a:spcAft>
              <a:buClr>
                <a:schemeClr val="tx1"/>
              </a:buClr>
              <a:defRPr/>
            </a:pPr>
            <a:endParaRPr lang="en-ZA" dirty="0"/>
          </a:p>
          <a:p>
            <a:pPr marL="742950" lvl="1" indent="-285750" algn="just">
              <a:spcAft>
                <a:spcPts val="600"/>
              </a:spcAft>
              <a:buClr>
                <a:schemeClr val="tx1"/>
              </a:buClr>
              <a:buFont typeface="Arial" panose="020B0604020202020204" pitchFamily="34" charset="0"/>
              <a:buChar char="•"/>
              <a:defRPr/>
            </a:pPr>
            <a:r>
              <a:rPr lang="en-ZA" dirty="0"/>
              <a:t>But what about qualitative effects?</a:t>
            </a:r>
          </a:p>
          <a:p>
            <a:pPr marL="1200150" lvl="2" indent="-285750" algn="just">
              <a:spcAft>
                <a:spcPts val="600"/>
              </a:spcAft>
              <a:buClr>
                <a:schemeClr val="tx1"/>
              </a:buClr>
              <a:buFont typeface="Arial" panose="020B0604020202020204" pitchFamily="34" charset="0"/>
              <a:buChar char="•"/>
              <a:defRPr/>
            </a:pPr>
            <a:r>
              <a:rPr lang="en-ZA" dirty="0"/>
              <a:t>Distortion to competition  (blocking rivals without due justification)</a:t>
            </a:r>
          </a:p>
          <a:p>
            <a:pPr marL="1200150" lvl="2" indent="-285750" algn="just">
              <a:spcAft>
                <a:spcPts val="600"/>
              </a:spcAft>
              <a:buClr>
                <a:schemeClr val="tx1"/>
              </a:buClr>
              <a:buFont typeface="Arial" panose="020B0604020202020204" pitchFamily="34" charset="0"/>
              <a:buChar char="•"/>
              <a:defRPr/>
            </a:pPr>
            <a:r>
              <a:rPr lang="en-ZA" dirty="0"/>
              <a:t>Limited range of choices of consumers</a:t>
            </a:r>
          </a:p>
          <a:p>
            <a:pPr lvl="2" algn="just">
              <a:spcAft>
                <a:spcPts val="600"/>
              </a:spcAft>
              <a:buClr>
                <a:schemeClr val="tx1"/>
              </a:buClr>
              <a:defRPr/>
            </a:pPr>
            <a:endParaRPr lang="en-ZA" dirty="0"/>
          </a:p>
          <a:p>
            <a:pPr marL="742950" lvl="1" indent="-285750">
              <a:spcAft>
                <a:spcPts val="600"/>
              </a:spcAft>
              <a:buClr>
                <a:schemeClr val="tx1"/>
              </a:buClr>
              <a:buFont typeface="Arial" panose="020B0604020202020204" pitchFamily="34" charset="0"/>
              <a:buChar char="•"/>
              <a:defRPr/>
            </a:pPr>
            <a:r>
              <a:rPr lang="en-ZA" dirty="0"/>
              <a:t>When we do look at firm specific impact: </a:t>
            </a:r>
          </a:p>
          <a:p>
            <a:pPr marL="1200150" lvl="2" indent="-285750">
              <a:spcAft>
                <a:spcPts val="600"/>
              </a:spcAft>
              <a:buClr>
                <a:schemeClr val="tx1"/>
              </a:buClr>
              <a:buFont typeface="Arial" panose="020B0604020202020204" pitchFamily="34" charset="0"/>
              <a:buChar char="•"/>
              <a:defRPr/>
            </a:pPr>
            <a:r>
              <a:rPr lang="en-ZA" dirty="0"/>
              <a:t>Would appear that assessments previously done may favour large rivals that can show ‘significant effect’</a:t>
            </a:r>
          </a:p>
          <a:p>
            <a:pPr marL="1200150" lvl="2" indent="-285750">
              <a:spcAft>
                <a:spcPts val="600"/>
              </a:spcAft>
              <a:buClr>
                <a:schemeClr val="tx1"/>
              </a:buClr>
              <a:buFont typeface="Arial" panose="020B0604020202020204" pitchFamily="34" charset="0"/>
              <a:buChar char="•"/>
              <a:defRPr/>
            </a:pPr>
            <a:r>
              <a:rPr lang="en-ZA" dirty="0"/>
              <a:t>Potential, smaller efficient firms  have little, if any, chance of demonstrating significant effect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a:extLst>
              <a:ext uri="{FF2B5EF4-FFF2-40B4-BE49-F238E27FC236}">
                <a16:creationId xmlns:a16="http://schemas.microsoft.com/office/drawing/2014/main" id="{96ADBCE9-1591-6BFE-EA85-726B9DEC2E5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2893C764-B017-4192-2D85-CDE0B8A3C0F7}"/>
              </a:ext>
            </a:extLst>
          </p:cNvPr>
          <p:cNvSpPr txBox="1"/>
          <p:nvPr/>
        </p:nvSpPr>
        <p:spPr>
          <a:xfrm>
            <a:off x="171450" y="171450"/>
            <a:ext cx="7870825" cy="614363"/>
          </a:xfrm>
          <a:prstGeom prst="rect">
            <a:avLst/>
          </a:prstGeom>
          <a:noFill/>
        </p:spPr>
        <p:txBody>
          <a:bodyPr>
            <a:spAutoFit/>
          </a:bodyPr>
          <a:lstStyle/>
          <a:p>
            <a:pPr eaLnBrk="1" hangingPunct="1">
              <a:defRPr/>
            </a:pPr>
            <a:r>
              <a:rPr lang="en-US" sz="2000" b="1" dirty="0">
                <a:solidFill>
                  <a:schemeClr val="tx2">
                    <a:lumMod val="75000"/>
                  </a:schemeClr>
                </a:solidFill>
              </a:rPr>
              <a:t>Implications for economic analysis and strategy on cases</a:t>
            </a:r>
          </a:p>
          <a:p>
            <a:pPr marL="742950" lvl="1" indent="-285750" eaLnBrk="1" hangingPunct="1">
              <a:buFont typeface="Arial" panose="020B0604020202020204" pitchFamily="34" charset="0"/>
              <a:buChar char="•"/>
              <a:defRPr/>
            </a:pPr>
            <a:endParaRPr lang="en-US" sz="1400" dirty="0"/>
          </a:p>
        </p:txBody>
      </p:sp>
      <p:sp>
        <p:nvSpPr>
          <p:cNvPr id="2" name="TextBox 1">
            <a:extLst>
              <a:ext uri="{FF2B5EF4-FFF2-40B4-BE49-F238E27FC236}">
                <a16:creationId xmlns:a16="http://schemas.microsoft.com/office/drawing/2014/main" id="{20118FA2-ACF3-AACD-D84A-CBF9C6472AEF}"/>
              </a:ext>
            </a:extLst>
          </p:cNvPr>
          <p:cNvSpPr txBox="1"/>
          <p:nvPr/>
        </p:nvSpPr>
        <p:spPr>
          <a:xfrm>
            <a:off x="309563" y="690563"/>
            <a:ext cx="8569325" cy="6047809"/>
          </a:xfrm>
          <a:prstGeom prst="rect">
            <a:avLst/>
          </a:prstGeom>
          <a:noFill/>
        </p:spPr>
        <p:txBody>
          <a:bodyPr>
            <a:spAutoFit/>
          </a:bodyPr>
          <a:lstStyle/>
          <a:p>
            <a:pPr marL="285750" indent="-285750" algn="just">
              <a:spcAft>
                <a:spcPts val="600"/>
              </a:spcAft>
              <a:buClr>
                <a:schemeClr val="tx1"/>
              </a:buClr>
              <a:buFont typeface="Arial" panose="020B0604020202020204" pitchFamily="34" charset="0"/>
              <a:buChar char="•"/>
              <a:defRPr/>
            </a:pPr>
            <a:r>
              <a:rPr lang="en-ZA" dirty="0"/>
              <a:t>Options:</a:t>
            </a:r>
          </a:p>
          <a:p>
            <a:pPr marL="742950" lvl="1" indent="-285750" algn="just">
              <a:spcAft>
                <a:spcPts val="600"/>
              </a:spcAft>
              <a:buClr>
                <a:schemeClr val="tx1"/>
              </a:buClr>
              <a:buFont typeface="Arial" panose="020B0604020202020204" pitchFamily="34" charset="0"/>
              <a:buChar char="•"/>
              <a:defRPr/>
            </a:pPr>
            <a:r>
              <a:rPr lang="en-ZA" dirty="0"/>
              <a:t>Include definition of anticompetitive effects in law for certainty</a:t>
            </a:r>
          </a:p>
          <a:p>
            <a:pPr marL="1200150" lvl="2" indent="-285750" algn="just">
              <a:spcAft>
                <a:spcPts val="600"/>
              </a:spcAft>
              <a:buClr>
                <a:schemeClr val="tx1"/>
              </a:buClr>
              <a:buFont typeface="Arial" panose="020B0604020202020204" pitchFamily="34" charset="0"/>
              <a:buChar char="•"/>
              <a:defRPr/>
            </a:pPr>
            <a:r>
              <a:rPr lang="en-ZA" dirty="0"/>
              <a:t>“harm to competition” – this assessment would involve</a:t>
            </a:r>
          </a:p>
          <a:p>
            <a:pPr marL="1657350" lvl="3" indent="-285750" algn="just">
              <a:spcAft>
                <a:spcPts val="600"/>
              </a:spcAft>
              <a:buClr>
                <a:schemeClr val="tx1"/>
              </a:buClr>
              <a:buFont typeface="Arial" panose="020B0604020202020204" pitchFamily="34" charset="0"/>
              <a:buChar char="•"/>
              <a:defRPr/>
            </a:pPr>
            <a:r>
              <a:rPr lang="en-US" dirty="0"/>
              <a:t>the extent and durability of dominance; (ii) how such a dominant position was acquired and maintained; (iii) the structural characteristics of the market including barriers to entry; and (iv) the impact on small and medium enterprises that are actual or potential effective competitor</a:t>
            </a:r>
          </a:p>
          <a:p>
            <a:pPr lvl="3" algn="just">
              <a:spcAft>
                <a:spcPts val="600"/>
              </a:spcAft>
              <a:buClr>
                <a:schemeClr val="tx1"/>
              </a:buClr>
              <a:defRPr/>
            </a:pPr>
            <a:endParaRPr lang="en-US" dirty="0"/>
          </a:p>
          <a:p>
            <a:pPr marL="742950" lvl="1" indent="-285750" algn="just">
              <a:spcAft>
                <a:spcPts val="600"/>
              </a:spcAft>
              <a:buClr>
                <a:schemeClr val="tx1"/>
              </a:buClr>
              <a:buFont typeface="Arial" panose="020B0604020202020204" pitchFamily="34" charset="0"/>
              <a:buChar char="•"/>
              <a:defRPr/>
            </a:pPr>
            <a:r>
              <a:rPr lang="en-US" dirty="0"/>
              <a:t>Another option for the definition would be one that simply questions whether the conduct has harmed the competitive opportunities of a firm</a:t>
            </a:r>
          </a:p>
          <a:p>
            <a:pPr marL="1200150" lvl="2" indent="-285750" algn="just">
              <a:spcAft>
                <a:spcPts val="600"/>
              </a:spcAft>
              <a:buClr>
                <a:schemeClr val="tx1"/>
              </a:buClr>
              <a:buFont typeface="Arial" panose="020B0604020202020204" pitchFamily="34" charset="0"/>
              <a:buChar char="•"/>
              <a:defRPr/>
            </a:pPr>
            <a:r>
              <a:rPr lang="en-US" dirty="0"/>
              <a:t>Aligned to impediment test</a:t>
            </a:r>
          </a:p>
          <a:p>
            <a:pPr marL="1200150" lvl="2" indent="-285750" algn="just">
              <a:spcAft>
                <a:spcPts val="600"/>
              </a:spcAft>
              <a:buClr>
                <a:schemeClr val="tx1"/>
              </a:buClr>
              <a:buFont typeface="Arial" panose="020B0604020202020204" pitchFamily="34" charset="0"/>
              <a:buChar char="•"/>
              <a:defRPr/>
            </a:pPr>
            <a:r>
              <a:rPr lang="en-US" dirty="0"/>
              <a:t>finding that the competitive opportunities of certain firms were harmed may be linked back to how the competitive process will be distorted with less capable firms competing as opposed to an assessment that requires showing substantial or significant foreclosure effects. </a:t>
            </a:r>
          </a:p>
          <a:p>
            <a:pPr marL="1200150" lvl="2" indent="-285750" algn="just">
              <a:spcAft>
                <a:spcPts val="600"/>
              </a:spcAft>
              <a:buClr>
                <a:schemeClr val="tx1"/>
              </a:buClr>
              <a:buFont typeface="Arial" panose="020B0604020202020204" pitchFamily="34" charset="0"/>
              <a:buChar char="•"/>
              <a:defRPr/>
            </a:pPr>
            <a:r>
              <a:rPr lang="en-US" dirty="0"/>
              <a:t>This approach may strike a balance between over-protection and under-protection of firms (not only SMMEs)</a:t>
            </a:r>
            <a:endParaRPr lang="en-ZA" dirty="0"/>
          </a:p>
          <a:p>
            <a:pPr lvl="1" algn="just">
              <a:spcAft>
                <a:spcPts val="600"/>
              </a:spcAft>
              <a:buClr>
                <a:schemeClr val="tx1"/>
              </a:buClr>
              <a:defRPr/>
            </a:pPr>
            <a:endParaRPr lang="en-ZA" dirty="0"/>
          </a:p>
        </p:txBody>
      </p:sp>
    </p:spTree>
    <p:extLst>
      <p:ext uri="{BB962C8B-B14F-4D97-AF65-F5344CB8AC3E}">
        <p14:creationId xmlns:p14="http://schemas.microsoft.com/office/powerpoint/2010/main" val="2843826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a:extLst>
              <a:ext uri="{FF2B5EF4-FFF2-40B4-BE49-F238E27FC236}">
                <a16:creationId xmlns:a16="http://schemas.microsoft.com/office/drawing/2014/main" id="{96ADBCE9-1591-6BFE-EA85-726B9DEC2E5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2893C764-B017-4192-2D85-CDE0B8A3C0F7}"/>
              </a:ext>
            </a:extLst>
          </p:cNvPr>
          <p:cNvSpPr txBox="1"/>
          <p:nvPr/>
        </p:nvSpPr>
        <p:spPr>
          <a:xfrm>
            <a:off x="171450" y="171450"/>
            <a:ext cx="7870825" cy="614363"/>
          </a:xfrm>
          <a:prstGeom prst="rect">
            <a:avLst/>
          </a:prstGeom>
          <a:noFill/>
        </p:spPr>
        <p:txBody>
          <a:bodyPr>
            <a:spAutoFit/>
          </a:bodyPr>
          <a:lstStyle/>
          <a:p>
            <a:pPr eaLnBrk="1" hangingPunct="1">
              <a:defRPr/>
            </a:pPr>
            <a:r>
              <a:rPr lang="en-US" sz="2000" b="1" dirty="0">
                <a:solidFill>
                  <a:schemeClr val="tx2">
                    <a:lumMod val="75000"/>
                  </a:schemeClr>
                </a:solidFill>
              </a:rPr>
              <a:t>Implications for economic analysis and strategy on cases</a:t>
            </a:r>
          </a:p>
          <a:p>
            <a:pPr marL="742950" lvl="1" indent="-285750" eaLnBrk="1" hangingPunct="1">
              <a:buFont typeface="Arial" panose="020B0604020202020204" pitchFamily="34" charset="0"/>
              <a:buChar char="•"/>
              <a:defRPr/>
            </a:pPr>
            <a:endParaRPr lang="en-US" sz="1400" dirty="0"/>
          </a:p>
        </p:txBody>
      </p:sp>
      <p:sp>
        <p:nvSpPr>
          <p:cNvPr id="2" name="TextBox 1">
            <a:extLst>
              <a:ext uri="{FF2B5EF4-FFF2-40B4-BE49-F238E27FC236}">
                <a16:creationId xmlns:a16="http://schemas.microsoft.com/office/drawing/2014/main" id="{20118FA2-ACF3-AACD-D84A-CBF9C6472AEF}"/>
              </a:ext>
            </a:extLst>
          </p:cNvPr>
          <p:cNvSpPr txBox="1"/>
          <p:nvPr/>
        </p:nvSpPr>
        <p:spPr>
          <a:xfrm>
            <a:off x="309563" y="690563"/>
            <a:ext cx="8569325" cy="2062103"/>
          </a:xfrm>
          <a:prstGeom prst="rect">
            <a:avLst/>
          </a:prstGeom>
          <a:noFill/>
        </p:spPr>
        <p:txBody>
          <a:bodyPr>
            <a:spAutoFit/>
          </a:bodyPr>
          <a:lstStyle/>
          <a:p>
            <a:pPr marL="285750" indent="-285750" algn="just">
              <a:spcAft>
                <a:spcPts val="600"/>
              </a:spcAft>
              <a:buClr>
                <a:schemeClr val="tx1"/>
              </a:buClr>
              <a:buFont typeface="Arial" panose="020B0604020202020204" pitchFamily="34" charset="0"/>
              <a:buChar char="•"/>
              <a:defRPr/>
            </a:pPr>
            <a:r>
              <a:rPr lang="en-ZA" dirty="0"/>
              <a:t>Options:</a:t>
            </a:r>
          </a:p>
          <a:p>
            <a:pPr marL="742950" lvl="1" indent="-285750" algn="just">
              <a:spcAft>
                <a:spcPts val="600"/>
              </a:spcAft>
              <a:buClr>
                <a:schemeClr val="tx1"/>
              </a:buClr>
              <a:buFont typeface="Arial" panose="020B0604020202020204" pitchFamily="34" charset="0"/>
              <a:buChar char="•"/>
              <a:defRPr/>
            </a:pPr>
            <a:r>
              <a:rPr lang="en-US" dirty="0"/>
              <a:t>introduce guidelines that would encompass a broader interpretation of anticompetitive effects – </a:t>
            </a:r>
          </a:p>
          <a:p>
            <a:pPr marL="1200150" lvl="2" indent="-285750" algn="just">
              <a:spcAft>
                <a:spcPts val="600"/>
              </a:spcAft>
              <a:buClr>
                <a:schemeClr val="tx1"/>
              </a:buClr>
              <a:buFont typeface="Arial" panose="020B0604020202020204" pitchFamily="34" charset="0"/>
              <a:buChar char="•"/>
              <a:defRPr/>
            </a:pPr>
            <a:r>
              <a:rPr lang="en-US" dirty="0"/>
              <a:t>transparency on the position of the Commission would be useful</a:t>
            </a:r>
          </a:p>
          <a:p>
            <a:pPr marL="742950" lvl="1" indent="-285750" algn="just">
              <a:spcAft>
                <a:spcPts val="600"/>
              </a:spcAft>
              <a:buClr>
                <a:schemeClr val="tx1"/>
              </a:buClr>
              <a:buFont typeface="Arial" panose="020B0604020202020204" pitchFamily="34" charset="0"/>
              <a:buChar char="•"/>
              <a:defRPr/>
            </a:pPr>
            <a:endParaRPr lang="en-ZA" dirty="0"/>
          </a:p>
          <a:p>
            <a:pPr lvl="1" algn="just">
              <a:spcAft>
                <a:spcPts val="600"/>
              </a:spcAft>
              <a:buClr>
                <a:schemeClr val="tx1"/>
              </a:buClr>
              <a:defRPr/>
            </a:pPr>
            <a:endParaRPr lang="en-ZA" dirty="0"/>
          </a:p>
        </p:txBody>
      </p:sp>
    </p:spTree>
    <p:extLst>
      <p:ext uri="{BB962C8B-B14F-4D97-AF65-F5344CB8AC3E}">
        <p14:creationId xmlns:p14="http://schemas.microsoft.com/office/powerpoint/2010/main" val="4207845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a:extLst>
              <a:ext uri="{FF2B5EF4-FFF2-40B4-BE49-F238E27FC236}">
                <a16:creationId xmlns:a16="http://schemas.microsoft.com/office/drawing/2014/main" id="{B47807B9-D961-DB3A-ADD4-C151CD6DAED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0CD88C87-DF6D-17C5-E1D7-27E9750688F6}"/>
              </a:ext>
            </a:extLst>
          </p:cNvPr>
          <p:cNvSpPr txBox="1"/>
          <p:nvPr/>
        </p:nvSpPr>
        <p:spPr>
          <a:xfrm>
            <a:off x="171450" y="171450"/>
            <a:ext cx="7870825" cy="614363"/>
          </a:xfrm>
          <a:prstGeom prst="rect">
            <a:avLst/>
          </a:prstGeom>
          <a:noFill/>
        </p:spPr>
        <p:txBody>
          <a:bodyPr>
            <a:spAutoFit/>
          </a:bodyPr>
          <a:lstStyle/>
          <a:p>
            <a:pPr eaLnBrk="1" hangingPunct="1">
              <a:defRPr/>
            </a:pPr>
            <a:r>
              <a:rPr lang="en-US" sz="2000" b="1" dirty="0">
                <a:solidFill>
                  <a:schemeClr val="tx2">
                    <a:lumMod val="75000"/>
                  </a:schemeClr>
                </a:solidFill>
              </a:rPr>
              <a:t>ENFORCEMENT RECORD</a:t>
            </a:r>
          </a:p>
          <a:p>
            <a:pPr marL="742950" lvl="1" indent="-285750" eaLnBrk="1" hangingPunct="1">
              <a:buFont typeface="Arial" panose="020B0604020202020204" pitchFamily="34" charset="0"/>
              <a:buChar char="•"/>
              <a:defRPr/>
            </a:pPr>
            <a:endParaRPr lang="en-US" sz="1400" dirty="0"/>
          </a:p>
        </p:txBody>
      </p:sp>
      <p:sp>
        <p:nvSpPr>
          <p:cNvPr id="2" name="TextBox 1">
            <a:extLst>
              <a:ext uri="{FF2B5EF4-FFF2-40B4-BE49-F238E27FC236}">
                <a16:creationId xmlns:a16="http://schemas.microsoft.com/office/drawing/2014/main" id="{012AC12D-71FF-E0C3-5466-EB981E4E16C7}"/>
              </a:ext>
            </a:extLst>
          </p:cNvPr>
          <p:cNvSpPr txBox="1"/>
          <p:nvPr/>
        </p:nvSpPr>
        <p:spPr>
          <a:xfrm>
            <a:off x="171451" y="957263"/>
            <a:ext cx="8876856" cy="4216539"/>
          </a:xfrm>
          <a:prstGeom prst="rect">
            <a:avLst/>
          </a:prstGeom>
          <a:noFill/>
        </p:spPr>
        <p:txBody>
          <a:bodyPr wrap="square">
            <a:spAutoFit/>
          </a:bodyPr>
          <a:lstStyle/>
          <a:p>
            <a:pPr marL="285750" indent="-285750" algn="just">
              <a:spcAft>
                <a:spcPts val="600"/>
              </a:spcAft>
              <a:buClr>
                <a:schemeClr val="tx1"/>
              </a:buClr>
              <a:buFont typeface="Arial" panose="020B0604020202020204" pitchFamily="34" charset="0"/>
              <a:buChar char="•"/>
              <a:defRPr/>
            </a:pPr>
            <a:r>
              <a:rPr lang="en-ZA" sz="1600" dirty="0"/>
              <a:t>Almost 25yr period of enforcing the Competition Act no 89 of 1998 – Mixed results when it comes to abuse of dominance</a:t>
            </a:r>
          </a:p>
          <a:p>
            <a:pPr algn="just">
              <a:spcAft>
                <a:spcPts val="600"/>
              </a:spcAft>
              <a:buClr>
                <a:schemeClr val="tx1"/>
              </a:buClr>
              <a:defRPr/>
            </a:pPr>
            <a:endParaRPr lang="en-ZA" sz="1600" dirty="0"/>
          </a:p>
          <a:p>
            <a:pPr algn="just">
              <a:spcAft>
                <a:spcPts val="600"/>
              </a:spcAft>
              <a:buClr>
                <a:srgbClr val="D95900"/>
              </a:buClr>
              <a:defRPr/>
            </a:pPr>
            <a:r>
              <a:rPr lang="en-ZA" sz="1600" dirty="0">
                <a:sym typeface="Wingdings" panose="05000000000000000000" pitchFamily="2" charset="2"/>
              </a:rPr>
              <a:t> Conclusive finding of abuse in only </a:t>
            </a:r>
            <a:r>
              <a:rPr lang="en-ZA" sz="1600" b="1" dirty="0">
                <a:sym typeface="Wingdings" panose="05000000000000000000" pitchFamily="2" charset="2"/>
              </a:rPr>
              <a:t>eight</a:t>
            </a:r>
            <a:r>
              <a:rPr lang="en-ZA" sz="1600" dirty="0">
                <a:sym typeface="Wingdings" panose="05000000000000000000" pitchFamily="2" charset="2"/>
              </a:rPr>
              <a:t> cases(with at least 27 cases referred for prosecution over time)</a:t>
            </a:r>
            <a:endParaRPr lang="en-ZA" sz="1600" dirty="0"/>
          </a:p>
          <a:p>
            <a:pPr lvl="1" indent="-168275" algn="just">
              <a:spcAft>
                <a:spcPts val="600"/>
              </a:spcAft>
              <a:buClr>
                <a:srgbClr val="D95900"/>
              </a:buClr>
              <a:defRPr/>
            </a:pPr>
            <a:r>
              <a:rPr lang="en-ZA" sz="1600" dirty="0"/>
              <a:t>(also settlements, some substantive, and follow-on cases)</a:t>
            </a:r>
          </a:p>
          <a:p>
            <a:pPr marL="800100" lvl="1" indent="-342900" algn="just">
              <a:spcAft>
                <a:spcPts val="600"/>
              </a:spcAft>
              <a:buClr>
                <a:schemeClr val="tx1"/>
              </a:buClr>
              <a:buFont typeface="Arial" panose="020B0604020202020204" pitchFamily="34" charset="0"/>
              <a:buChar char="•"/>
              <a:defRPr/>
            </a:pPr>
            <a:r>
              <a:rPr lang="en-ZA" sz="1600" dirty="0"/>
              <a:t>Penalties for SAA (2), Telkom (2), Foskor (1) – state-owned! and Computicket (1); </a:t>
            </a:r>
          </a:p>
          <a:p>
            <a:pPr marL="800100" lvl="1" indent="-342900" algn="just">
              <a:spcAft>
                <a:spcPts val="600"/>
              </a:spcAft>
              <a:buClr>
                <a:schemeClr val="tx1"/>
              </a:buClr>
              <a:buFont typeface="Arial" panose="020B0604020202020204" pitchFamily="34" charset="0"/>
              <a:buChar char="•"/>
              <a:defRPr/>
            </a:pPr>
            <a:r>
              <a:rPr lang="en-ZA" sz="1600" dirty="0"/>
              <a:t>Price gouging cases:  Babelegi (1) and </a:t>
            </a:r>
            <a:r>
              <a:rPr lang="en-ZA" sz="1600" dirty="0" err="1"/>
              <a:t>Dischem</a:t>
            </a:r>
            <a:r>
              <a:rPr lang="en-ZA" sz="1600" dirty="0"/>
              <a:t> (1)</a:t>
            </a:r>
          </a:p>
          <a:p>
            <a:pPr lvl="1" algn="just">
              <a:spcAft>
                <a:spcPts val="600"/>
              </a:spcAft>
              <a:buClr>
                <a:schemeClr val="tx1"/>
              </a:buClr>
              <a:defRPr/>
            </a:pPr>
            <a:endParaRPr lang="en-ZA" sz="1600" dirty="0"/>
          </a:p>
          <a:p>
            <a:pPr marL="342900" indent="-342900" algn="just">
              <a:spcAft>
                <a:spcPts val="600"/>
              </a:spcAft>
              <a:buClr>
                <a:schemeClr val="tx1"/>
              </a:buClr>
              <a:buFont typeface="Arial" panose="020B0604020202020204" pitchFamily="34" charset="0"/>
              <a:buChar char="•"/>
              <a:defRPr/>
            </a:pPr>
            <a:r>
              <a:rPr lang="en-ZA" sz="1600" dirty="0"/>
              <a:t>Of the cases with successful findings of abuse, none of these case emanated from complaints received from firms – all were cases initiated for investigation by the Commission</a:t>
            </a:r>
          </a:p>
          <a:p>
            <a:pPr lvl="1">
              <a:spcAft>
                <a:spcPts val="600"/>
              </a:spcAft>
              <a:buClr>
                <a:schemeClr val="tx1"/>
              </a:buClr>
              <a:defRPr/>
            </a:pPr>
            <a:endParaRPr lang="en-ZA" sz="1400" dirty="0"/>
          </a:p>
          <a:p>
            <a:pPr lvl="1">
              <a:spcAft>
                <a:spcPts val="600"/>
              </a:spcAft>
              <a:buClr>
                <a:schemeClr val="tx1"/>
              </a:buClr>
              <a:defRPr/>
            </a:pPr>
            <a:r>
              <a:rPr lang="en-ZA" sz="1400" b="1" dirty="0">
                <a:solidFill>
                  <a:srgbClr val="FF0000"/>
                </a:solidFill>
              </a:rPr>
              <a:t>					</a:t>
            </a:r>
            <a:endParaRPr lang="en-ZA" sz="1400" dirty="0"/>
          </a:p>
          <a:p>
            <a:pPr marL="742950" lvl="1" indent="-285750" eaLnBrk="1" hangingPunct="1">
              <a:buFont typeface="Arial" panose="020B0604020202020204" pitchFamily="34" charset="0"/>
              <a:buChar char="•"/>
              <a:defRPr/>
            </a:pPr>
            <a:endParaRPr lang="en-US" sz="1400" dirty="0">
              <a:ea typeface="Calibri" panose="020F0502020204030204" pitchFamily="34" charset="0"/>
            </a:endParaRPr>
          </a:p>
        </p:txBody>
      </p:sp>
      <p:pic>
        <p:nvPicPr>
          <p:cNvPr id="4101" name="Picture 2" descr="All the reasons you'll fail your driving test">
            <a:extLst>
              <a:ext uri="{FF2B5EF4-FFF2-40B4-BE49-F238E27FC236}">
                <a16:creationId xmlns:a16="http://schemas.microsoft.com/office/drawing/2014/main" id="{71E74FCA-531F-8BDB-92FF-93CA4690E0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8132" y="4931286"/>
            <a:ext cx="2387600" cy="153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a:extLst>
              <a:ext uri="{FF2B5EF4-FFF2-40B4-BE49-F238E27FC236}">
                <a16:creationId xmlns:a16="http://schemas.microsoft.com/office/drawing/2014/main" id="{B47807B9-D961-DB3A-ADD4-C151CD6DAED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0CD88C87-DF6D-17C5-E1D7-27E9750688F6}"/>
              </a:ext>
            </a:extLst>
          </p:cNvPr>
          <p:cNvSpPr txBox="1"/>
          <p:nvPr/>
        </p:nvSpPr>
        <p:spPr>
          <a:xfrm>
            <a:off x="77085" y="122107"/>
            <a:ext cx="7870825" cy="614363"/>
          </a:xfrm>
          <a:prstGeom prst="rect">
            <a:avLst/>
          </a:prstGeom>
          <a:noFill/>
        </p:spPr>
        <p:txBody>
          <a:bodyPr>
            <a:spAutoFit/>
          </a:bodyPr>
          <a:lstStyle/>
          <a:p>
            <a:pPr eaLnBrk="1" hangingPunct="1">
              <a:defRPr/>
            </a:pPr>
            <a:r>
              <a:rPr lang="en-US" sz="2000" b="1" dirty="0">
                <a:solidFill>
                  <a:schemeClr val="tx2">
                    <a:lumMod val="75000"/>
                  </a:schemeClr>
                </a:solidFill>
              </a:rPr>
              <a:t>ENFORCEMENT RECORD – cases screened</a:t>
            </a:r>
          </a:p>
          <a:p>
            <a:pPr marL="742950" lvl="1" indent="-285750" eaLnBrk="1" hangingPunct="1">
              <a:buFont typeface="Arial" panose="020B0604020202020204" pitchFamily="34" charset="0"/>
              <a:buChar char="•"/>
              <a:defRPr/>
            </a:pPr>
            <a:endParaRPr lang="en-US" sz="1400" dirty="0"/>
          </a:p>
        </p:txBody>
      </p:sp>
      <p:sp>
        <p:nvSpPr>
          <p:cNvPr id="2" name="TextBox 1">
            <a:extLst>
              <a:ext uri="{FF2B5EF4-FFF2-40B4-BE49-F238E27FC236}">
                <a16:creationId xmlns:a16="http://schemas.microsoft.com/office/drawing/2014/main" id="{012AC12D-71FF-E0C3-5466-EB981E4E16C7}"/>
              </a:ext>
            </a:extLst>
          </p:cNvPr>
          <p:cNvSpPr txBox="1"/>
          <p:nvPr/>
        </p:nvSpPr>
        <p:spPr>
          <a:xfrm>
            <a:off x="174754" y="4488612"/>
            <a:ext cx="8794492" cy="2416046"/>
          </a:xfrm>
          <a:prstGeom prst="rect">
            <a:avLst/>
          </a:prstGeom>
          <a:noFill/>
        </p:spPr>
        <p:txBody>
          <a:bodyPr wrap="square">
            <a:spAutoFit/>
          </a:bodyPr>
          <a:lstStyle/>
          <a:p>
            <a:pPr marL="285750" indent="-285750" algn="just">
              <a:spcAft>
                <a:spcPts val="600"/>
              </a:spcAft>
              <a:buClr>
                <a:schemeClr val="tx1"/>
              </a:buClr>
              <a:buFont typeface="Arial" panose="020B0604020202020204" pitchFamily="34" charset="0"/>
              <a:buChar char="•"/>
              <a:defRPr/>
            </a:pPr>
            <a:r>
              <a:rPr lang="en-ZA" sz="1400" dirty="0"/>
              <a:t>Few number of firm complaints coming when compared to those from public and government entities</a:t>
            </a:r>
          </a:p>
          <a:p>
            <a:pPr marL="285750" indent="-285750" algn="just">
              <a:spcAft>
                <a:spcPts val="600"/>
              </a:spcAft>
              <a:buClr>
                <a:schemeClr val="tx1"/>
              </a:buClr>
              <a:buFont typeface="Arial" panose="020B0604020202020204" pitchFamily="34" charset="0"/>
              <a:buChar char="•"/>
              <a:defRPr/>
            </a:pPr>
            <a:r>
              <a:rPr lang="en-ZA" sz="1400" dirty="0"/>
              <a:t>As the cases are screened, more than half of the firm complaints are non-referred on basis that the conduct complained of does not contravene the Act</a:t>
            </a:r>
          </a:p>
          <a:p>
            <a:pPr marL="285750" indent="-285750" algn="just">
              <a:spcAft>
                <a:spcPts val="600"/>
              </a:spcAft>
              <a:buClr>
                <a:schemeClr val="tx1"/>
              </a:buClr>
              <a:buFont typeface="Arial" panose="020B0604020202020204" pitchFamily="34" charset="0"/>
              <a:buChar char="•"/>
              <a:defRPr/>
            </a:pPr>
            <a:r>
              <a:rPr lang="en-ZA" sz="1400" dirty="0"/>
              <a:t>Those that are transferred for further investigation (average of 5% over the period) – even less end up referred.</a:t>
            </a:r>
          </a:p>
          <a:p>
            <a:pPr marL="285750" indent="-285750" algn="just">
              <a:spcAft>
                <a:spcPts val="600"/>
              </a:spcAft>
              <a:buClr>
                <a:schemeClr val="tx1"/>
              </a:buClr>
              <a:buFont typeface="Arial" panose="020B0604020202020204" pitchFamily="34" charset="0"/>
              <a:buChar char="•"/>
              <a:defRPr/>
            </a:pPr>
            <a:r>
              <a:rPr lang="en-ZA" sz="1400" dirty="0"/>
              <a:t>Trend remains that the vast number of cases before Tribunal are from Commission initiation as opposed to firm complaints</a:t>
            </a:r>
          </a:p>
          <a:p>
            <a:pPr lvl="1">
              <a:spcAft>
                <a:spcPts val="600"/>
              </a:spcAft>
              <a:buClr>
                <a:schemeClr val="tx1"/>
              </a:buClr>
              <a:defRPr/>
            </a:pPr>
            <a:r>
              <a:rPr lang="en-ZA" sz="1400" b="1" dirty="0">
                <a:solidFill>
                  <a:srgbClr val="FF0000"/>
                </a:solidFill>
              </a:rPr>
              <a:t>					</a:t>
            </a:r>
            <a:endParaRPr lang="en-ZA" sz="1400" dirty="0"/>
          </a:p>
          <a:p>
            <a:pPr marL="742950" lvl="1" indent="-285750" eaLnBrk="1" hangingPunct="1">
              <a:buFont typeface="Arial" panose="020B0604020202020204" pitchFamily="34" charset="0"/>
              <a:buChar char="•"/>
              <a:defRPr/>
            </a:pPr>
            <a:endParaRPr lang="en-US" sz="1400" dirty="0">
              <a:ea typeface="Calibri" panose="020F0502020204030204" pitchFamily="34" charset="0"/>
            </a:endParaRPr>
          </a:p>
        </p:txBody>
      </p:sp>
      <p:pic>
        <p:nvPicPr>
          <p:cNvPr id="3" name="Picture 2">
            <a:extLst>
              <a:ext uri="{FF2B5EF4-FFF2-40B4-BE49-F238E27FC236}">
                <a16:creationId xmlns:a16="http://schemas.microsoft.com/office/drawing/2014/main" id="{FE2DBA82-FAA5-324B-E503-BCB2C6FF250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3706" y="723055"/>
            <a:ext cx="7325981" cy="3678532"/>
          </a:xfrm>
          <a:prstGeom prst="rect">
            <a:avLst/>
          </a:prstGeom>
          <a:noFill/>
          <a:ln>
            <a:noFill/>
          </a:ln>
        </p:spPr>
      </p:pic>
    </p:spTree>
    <p:extLst>
      <p:ext uri="{BB962C8B-B14F-4D97-AF65-F5344CB8AC3E}">
        <p14:creationId xmlns:p14="http://schemas.microsoft.com/office/powerpoint/2010/main" val="3755071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a:extLst>
              <a:ext uri="{FF2B5EF4-FFF2-40B4-BE49-F238E27FC236}">
                <a16:creationId xmlns:a16="http://schemas.microsoft.com/office/drawing/2014/main" id="{B47807B9-D961-DB3A-ADD4-C151CD6DAED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0CD88C87-DF6D-17C5-E1D7-27E9750688F6}"/>
              </a:ext>
            </a:extLst>
          </p:cNvPr>
          <p:cNvSpPr txBox="1"/>
          <p:nvPr/>
        </p:nvSpPr>
        <p:spPr>
          <a:xfrm>
            <a:off x="171450" y="171450"/>
            <a:ext cx="7870825" cy="614363"/>
          </a:xfrm>
          <a:prstGeom prst="rect">
            <a:avLst/>
          </a:prstGeom>
          <a:noFill/>
        </p:spPr>
        <p:txBody>
          <a:bodyPr>
            <a:spAutoFit/>
          </a:bodyPr>
          <a:lstStyle/>
          <a:p>
            <a:pPr eaLnBrk="1" hangingPunct="1">
              <a:defRPr/>
            </a:pPr>
            <a:r>
              <a:rPr lang="en-US" sz="2000" b="1" dirty="0">
                <a:solidFill>
                  <a:schemeClr val="tx2">
                    <a:lumMod val="75000"/>
                  </a:schemeClr>
                </a:solidFill>
              </a:rPr>
              <a:t>The case for SMEs is clear</a:t>
            </a:r>
          </a:p>
          <a:p>
            <a:pPr marL="742950" lvl="1" indent="-285750" eaLnBrk="1" hangingPunct="1">
              <a:buFont typeface="Arial" panose="020B0604020202020204" pitchFamily="34" charset="0"/>
              <a:buChar char="•"/>
              <a:defRPr/>
            </a:pPr>
            <a:endParaRPr lang="en-US" sz="1400" dirty="0"/>
          </a:p>
        </p:txBody>
      </p:sp>
      <p:sp>
        <p:nvSpPr>
          <p:cNvPr id="2" name="TextBox 1">
            <a:extLst>
              <a:ext uri="{FF2B5EF4-FFF2-40B4-BE49-F238E27FC236}">
                <a16:creationId xmlns:a16="http://schemas.microsoft.com/office/drawing/2014/main" id="{012AC12D-71FF-E0C3-5466-EB981E4E16C7}"/>
              </a:ext>
            </a:extLst>
          </p:cNvPr>
          <p:cNvSpPr txBox="1"/>
          <p:nvPr/>
        </p:nvSpPr>
        <p:spPr>
          <a:xfrm>
            <a:off x="313659" y="703005"/>
            <a:ext cx="8516679" cy="5786199"/>
          </a:xfrm>
          <a:prstGeom prst="rect">
            <a:avLst/>
          </a:prstGeom>
          <a:noFill/>
        </p:spPr>
        <p:txBody>
          <a:bodyPr wrap="square">
            <a:spAutoFit/>
          </a:bodyPr>
          <a:lstStyle/>
          <a:p>
            <a:pPr marL="342900" indent="-342900" algn="just">
              <a:spcAft>
                <a:spcPts val="600"/>
              </a:spcAft>
              <a:buClr>
                <a:schemeClr val="tx1"/>
              </a:buClr>
              <a:buFont typeface="Arial" panose="020B0604020202020204" pitchFamily="34" charset="0"/>
              <a:buChar char="•"/>
              <a:defRPr/>
            </a:pPr>
            <a:r>
              <a:rPr lang="en-US" sz="1600" dirty="0"/>
              <a:t>SMEs are a critical part of high performing economies</a:t>
            </a:r>
          </a:p>
          <a:p>
            <a:pPr marL="800100" lvl="1" indent="-342900" algn="just">
              <a:spcAft>
                <a:spcPts val="600"/>
              </a:spcAft>
              <a:buClr>
                <a:schemeClr val="tx1"/>
              </a:buClr>
              <a:buFont typeface="Arial" panose="020B0604020202020204" pitchFamily="34" charset="0"/>
              <a:buChar char="•"/>
              <a:defRPr/>
            </a:pPr>
            <a:r>
              <a:rPr lang="en-US" sz="1600" dirty="0"/>
              <a:t>WTO (2019): SMEs represent over 90%  of business population, 60-70% of employment and 55% of GDP in developed economies</a:t>
            </a:r>
          </a:p>
          <a:p>
            <a:pPr marL="800100" lvl="1" indent="-342900" algn="just">
              <a:spcAft>
                <a:spcPts val="600"/>
              </a:spcAft>
              <a:buClr>
                <a:schemeClr val="tx1"/>
              </a:buClr>
              <a:buFont typeface="Arial" panose="020B0604020202020204" pitchFamily="34" charset="0"/>
              <a:buChar char="•"/>
              <a:defRPr/>
            </a:pPr>
            <a:r>
              <a:rPr lang="en-US" sz="1600" dirty="0"/>
              <a:t>healthy dynamic competitive environment requires a strong ecosystem of new entrants and SMEs seeking to grow and contest the incumbents – possibly to disrupt incumbents (not only observed in digital markets but non-digital markets too)</a:t>
            </a:r>
          </a:p>
          <a:p>
            <a:pPr marL="342900" indent="-342900" algn="just">
              <a:spcAft>
                <a:spcPts val="600"/>
              </a:spcAft>
              <a:buClr>
                <a:schemeClr val="tx1"/>
              </a:buClr>
              <a:buFont typeface="Arial" panose="020B0604020202020204" pitchFamily="34" charset="0"/>
              <a:buChar char="•"/>
              <a:defRPr/>
            </a:pPr>
            <a:endParaRPr lang="en-US" sz="1600" dirty="0"/>
          </a:p>
          <a:p>
            <a:pPr marL="342900" indent="-342900" algn="just">
              <a:spcAft>
                <a:spcPts val="600"/>
              </a:spcAft>
              <a:buClr>
                <a:schemeClr val="tx1"/>
              </a:buClr>
              <a:buFont typeface="Arial" panose="020B0604020202020204" pitchFamily="34" charset="0"/>
              <a:buChar char="•"/>
              <a:defRPr/>
            </a:pPr>
            <a:r>
              <a:rPr lang="en-ZA" sz="1600" dirty="0"/>
              <a:t>South Africa: </a:t>
            </a:r>
            <a:r>
              <a:rPr lang="en-US" sz="1600" dirty="0"/>
              <a:t>small SME sector, accounting for roughly a quarter of economy turnover relative to over half of economy turnover in OECD countries</a:t>
            </a:r>
          </a:p>
          <a:p>
            <a:pPr algn="just">
              <a:spcAft>
                <a:spcPts val="600"/>
              </a:spcAft>
              <a:buClr>
                <a:schemeClr val="tx1"/>
              </a:buClr>
              <a:defRPr/>
            </a:pPr>
            <a:endParaRPr lang="en-US" sz="1600" dirty="0"/>
          </a:p>
          <a:p>
            <a:pPr marL="342900" indent="-342900" algn="just">
              <a:spcAft>
                <a:spcPts val="600"/>
              </a:spcAft>
              <a:buClr>
                <a:schemeClr val="tx1"/>
              </a:buClr>
              <a:buFont typeface="Arial" panose="020B0604020202020204" pitchFamily="34" charset="0"/>
              <a:buChar char="•"/>
              <a:defRPr/>
            </a:pPr>
            <a:r>
              <a:rPr lang="en-US" sz="1600" dirty="0"/>
              <a:t>Commission Concentration tracker (2021) concluded that</a:t>
            </a:r>
          </a:p>
          <a:p>
            <a:pPr marL="800100" lvl="1" indent="-342900" algn="just">
              <a:spcAft>
                <a:spcPts val="600"/>
              </a:spcAft>
              <a:buClr>
                <a:schemeClr val="tx1"/>
              </a:buClr>
              <a:buFont typeface="Arial" panose="020B0604020202020204" pitchFamily="34" charset="0"/>
              <a:buChar char="•"/>
              <a:defRPr/>
            </a:pPr>
            <a:r>
              <a:rPr lang="en-US" sz="1600" dirty="0"/>
              <a:t>The lack of a dynamic SME sector has resulted in a persistence of concentration in most markets and contributes to the persistence of an inequitable  ownership structure in the economy.</a:t>
            </a:r>
          </a:p>
          <a:p>
            <a:pPr lvl="1" algn="just">
              <a:spcAft>
                <a:spcPts val="600"/>
              </a:spcAft>
              <a:buClr>
                <a:schemeClr val="tx1"/>
              </a:buClr>
              <a:defRPr/>
            </a:pPr>
            <a:endParaRPr lang="en-ZA" sz="1400" dirty="0"/>
          </a:p>
          <a:p>
            <a:pPr>
              <a:spcAft>
                <a:spcPts val="600"/>
              </a:spcAft>
              <a:buClr>
                <a:schemeClr val="tx1"/>
              </a:buClr>
              <a:defRPr/>
            </a:pPr>
            <a:endParaRPr lang="en-ZA" sz="1400" dirty="0"/>
          </a:p>
          <a:p>
            <a:pPr lvl="1">
              <a:spcAft>
                <a:spcPts val="600"/>
              </a:spcAft>
              <a:buClr>
                <a:schemeClr val="tx1"/>
              </a:buClr>
              <a:defRPr/>
            </a:pPr>
            <a:endParaRPr lang="en-ZA" sz="1400" dirty="0"/>
          </a:p>
          <a:p>
            <a:pPr lvl="1">
              <a:spcAft>
                <a:spcPts val="600"/>
              </a:spcAft>
              <a:buClr>
                <a:schemeClr val="tx1"/>
              </a:buClr>
              <a:defRPr/>
            </a:pPr>
            <a:r>
              <a:rPr lang="en-ZA" sz="1400" b="1" dirty="0">
                <a:solidFill>
                  <a:srgbClr val="FF0000"/>
                </a:solidFill>
              </a:rPr>
              <a:t>					</a:t>
            </a:r>
            <a:endParaRPr lang="en-ZA" sz="1400" dirty="0"/>
          </a:p>
          <a:p>
            <a:pPr marL="742950" lvl="1" indent="-285750" eaLnBrk="1" hangingPunct="1">
              <a:buFont typeface="Arial" panose="020B0604020202020204" pitchFamily="34" charset="0"/>
              <a:buChar char="•"/>
              <a:defRPr/>
            </a:pPr>
            <a:endParaRPr lang="en-US" sz="1400" dirty="0">
              <a:ea typeface="Calibri" panose="020F0502020204030204" pitchFamily="34" charset="0"/>
            </a:endParaRPr>
          </a:p>
        </p:txBody>
      </p:sp>
      <p:sp>
        <p:nvSpPr>
          <p:cNvPr id="3" name="Arrow: Down 2">
            <a:extLst>
              <a:ext uri="{FF2B5EF4-FFF2-40B4-BE49-F238E27FC236}">
                <a16:creationId xmlns:a16="http://schemas.microsoft.com/office/drawing/2014/main" id="{11427B95-3221-8AD0-6B04-9DB551AA1260}"/>
              </a:ext>
            </a:extLst>
          </p:cNvPr>
          <p:cNvSpPr/>
          <p:nvPr/>
        </p:nvSpPr>
        <p:spPr>
          <a:xfrm>
            <a:off x="4284920" y="5540632"/>
            <a:ext cx="574159" cy="614363"/>
          </a:xfrm>
          <a:prstGeom prst="down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457276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a:extLst>
              <a:ext uri="{FF2B5EF4-FFF2-40B4-BE49-F238E27FC236}">
                <a16:creationId xmlns:a16="http://schemas.microsoft.com/office/drawing/2014/main" id="{B47807B9-D961-DB3A-ADD4-C151CD6DAED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0CD88C87-DF6D-17C5-E1D7-27E9750688F6}"/>
              </a:ext>
            </a:extLst>
          </p:cNvPr>
          <p:cNvSpPr txBox="1"/>
          <p:nvPr/>
        </p:nvSpPr>
        <p:spPr>
          <a:xfrm>
            <a:off x="171450" y="171450"/>
            <a:ext cx="7870825" cy="614363"/>
          </a:xfrm>
          <a:prstGeom prst="rect">
            <a:avLst/>
          </a:prstGeom>
          <a:noFill/>
        </p:spPr>
        <p:txBody>
          <a:bodyPr>
            <a:spAutoFit/>
          </a:bodyPr>
          <a:lstStyle/>
          <a:p>
            <a:pPr eaLnBrk="1" hangingPunct="1">
              <a:defRPr/>
            </a:pPr>
            <a:r>
              <a:rPr lang="en-US" sz="2000" b="1" dirty="0">
                <a:solidFill>
                  <a:schemeClr val="tx2">
                    <a:lumMod val="75000"/>
                  </a:schemeClr>
                </a:solidFill>
              </a:rPr>
              <a:t>Amendments to Competition Act</a:t>
            </a:r>
          </a:p>
          <a:p>
            <a:pPr marL="742950" lvl="1" indent="-285750" eaLnBrk="1" hangingPunct="1">
              <a:buFont typeface="Arial" panose="020B0604020202020204" pitchFamily="34" charset="0"/>
              <a:buChar char="•"/>
              <a:defRPr/>
            </a:pPr>
            <a:endParaRPr lang="en-US" sz="1400" dirty="0"/>
          </a:p>
        </p:txBody>
      </p:sp>
      <p:sp>
        <p:nvSpPr>
          <p:cNvPr id="2" name="TextBox 1">
            <a:extLst>
              <a:ext uri="{FF2B5EF4-FFF2-40B4-BE49-F238E27FC236}">
                <a16:creationId xmlns:a16="http://schemas.microsoft.com/office/drawing/2014/main" id="{012AC12D-71FF-E0C3-5466-EB981E4E16C7}"/>
              </a:ext>
            </a:extLst>
          </p:cNvPr>
          <p:cNvSpPr txBox="1"/>
          <p:nvPr/>
        </p:nvSpPr>
        <p:spPr>
          <a:xfrm>
            <a:off x="171451" y="766940"/>
            <a:ext cx="8717368" cy="7109639"/>
          </a:xfrm>
          <a:prstGeom prst="rect">
            <a:avLst/>
          </a:prstGeom>
          <a:noFill/>
        </p:spPr>
        <p:txBody>
          <a:bodyPr wrap="square">
            <a:spAutoFit/>
          </a:bodyPr>
          <a:lstStyle/>
          <a:p>
            <a:pPr marL="285750" indent="-285750" algn="just">
              <a:spcAft>
                <a:spcPts val="600"/>
              </a:spcAft>
              <a:buClr>
                <a:schemeClr val="tx1"/>
              </a:buClr>
              <a:buFont typeface="Arial" panose="020B0604020202020204" pitchFamily="34" charset="0"/>
              <a:buChar char="•"/>
              <a:defRPr/>
            </a:pPr>
            <a:r>
              <a:rPr lang="en-ZA" sz="1600" b="1" dirty="0"/>
              <a:t>Section 8 (4) – “Buyer Power” provision</a:t>
            </a:r>
          </a:p>
          <a:p>
            <a:pPr marL="742950" lvl="1" indent="-285750" algn="just">
              <a:spcAft>
                <a:spcPts val="600"/>
              </a:spcAft>
              <a:buClr>
                <a:schemeClr val="tx1"/>
              </a:buClr>
              <a:buFont typeface="Arial" panose="020B0604020202020204" pitchFamily="34" charset="0"/>
              <a:buChar char="•"/>
              <a:defRPr/>
            </a:pPr>
            <a:r>
              <a:rPr lang="en-US" sz="1600" dirty="0"/>
              <a:t>the legal standard draws on the notion of fairness, </a:t>
            </a:r>
          </a:p>
          <a:p>
            <a:pPr marL="742950" lvl="1" indent="-285750" algn="just">
              <a:spcAft>
                <a:spcPts val="600"/>
              </a:spcAft>
              <a:buClr>
                <a:schemeClr val="tx1"/>
              </a:buClr>
              <a:buFont typeface="Arial" panose="020B0604020202020204" pitchFamily="34" charset="0"/>
              <a:buChar char="•"/>
              <a:defRPr/>
            </a:pPr>
            <a:r>
              <a:rPr lang="en-US" sz="1600" dirty="0"/>
              <a:t>It is a contravention for a dominant firm ‘</a:t>
            </a:r>
            <a:r>
              <a:rPr lang="en-US" sz="1600" i="1" dirty="0"/>
              <a:t>to directly or indirectly, require from or impose on a supplier that is a small and medium business or a firm that is controlled or owned by historically disadvantaged persons, unfair prices or trading conditions</a:t>
            </a:r>
            <a:r>
              <a:rPr lang="en-US" sz="1600" dirty="0"/>
              <a:t>’.</a:t>
            </a:r>
          </a:p>
          <a:p>
            <a:pPr lvl="1" algn="just">
              <a:spcAft>
                <a:spcPts val="600"/>
              </a:spcAft>
              <a:buClr>
                <a:schemeClr val="tx1"/>
              </a:buClr>
              <a:defRPr/>
            </a:pPr>
            <a:endParaRPr lang="en-US" sz="1600" dirty="0"/>
          </a:p>
          <a:p>
            <a:pPr marL="285750" indent="-285750" algn="just">
              <a:spcAft>
                <a:spcPts val="600"/>
              </a:spcAft>
              <a:buClr>
                <a:schemeClr val="tx1"/>
              </a:buClr>
              <a:buFont typeface="Arial" panose="020B0604020202020204" pitchFamily="34" charset="0"/>
              <a:buChar char="•"/>
              <a:defRPr/>
            </a:pPr>
            <a:r>
              <a:rPr lang="en-US" sz="1600" b="1" dirty="0"/>
              <a:t>Section 9 (1) (a) (ii) – Price discrimination impediment provision</a:t>
            </a:r>
          </a:p>
          <a:p>
            <a:pPr marL="742950" lvl="1" indent="-285750" algn="just">
              <a:spcAft>
                <a:spcPts val="600"/>
              </a:spcAft>
              <a:buClr>
                <a:schemeClr val="tx1"/>
              </a:buClr>
              <a:buFont typeface="Arial" panose="020B0604020202020204" pitchFamily="34" charset="0"/>
              <a:buChar char="•"/>
              <a:defRPr/>
            </a:pPr>
            <a:r>
              <a:rPr lang="en-US" sz="1600" dirty="0"/>
              <a:t>incorporate the additional contravention of prohibited price discrimination ‘</a:t>
            </a:r>
            <a:r>
              <a:rPr lang="en-US" sz="1600" i="1" dirty="0"/>
              <a:t>if it is likely to have the effect of impeding the ability of SMEs or firms owned by historically disadvantaged persons to participate effectively</a:t>
            </a:r>
            <a:r>
              <a:rPr lang="en-US" sz="1600" dirty="0"/>
              <a:t>’ </a:t>
            </a:r>
          </a:p>
          <a:p>
            <a:pPr marL="742950" lvl="1" indent="-285750" algn="just">
              <a:spcAft>
                <a:spcPts val="600"/>
              </a:spcAft>
              <a:buClr>
                <a:schemeClr val="tx1"/>
              </a:buClr>
              <a:buFont typeface="Arial" panose="020B0604020202020204" pitchFamily="34" charset="0"/>
              <a:buChar char="•"/>
              <a:defRPr/>
            </a:pPr>
            <a:r>
              <a:rPr lang="en-US" sz="1600" dirty="0"/>
              <a:t>Introduced a new legal standard of impediment  as opposed to SLPC standard</a:t>
            </a:r>
            <a:endParaRPr lang="en-ZA" sz="1600" dirty="0"/>
          </a:p>
          <a:p>
            <a:pPr marL="285750" indent="-285750">
              <a:spcAft>
                <a:spcPts val="600"/>
              </a:spcAft>
              <a:buClr>
                <a:schemeClr val="tx1"/>
              </a:buClr>
              <a:buFont typeface="Arial" panose="020B0604020202020204" pitchFamily="34" charset="0"/>
              <a:buChar char="•"/>
              <a:defRPr/>
            </a:pPr>
            <a:endParaRPr lang="en-ZA" sz="1600" dirty="0"/>
          </a:p>
          <a:p>
            <a:pPr marL="285750" indent="-285750">
              <a:spcAft>
                <a:spcPts val="600"/>
              </a:spcAft>
              <a:buClr>
                <a:schemeClr val="tx1"/>
              </a:buClr>
              <a:buFont typeface="Arial" panose="020B0604020202020204" pitchFamily="34" charset="0"/>
              <a:buChar char="•"/>
              <a:defRPr/>
            </a:pPr>
            <a:r>
              <a:rPr lang="en-ZA" sz="1600" dirty="0"/>
              <a:t>Sakata (2019) - </a:t>
            </a:r>
            <a:r>
              <a:rPr lang="en-US" sz="1600" dirty="0"/>
              <a:t>provisions introduced to ensure that SMEs are treated equitably and thereby reiterates the importance of supporting SMEs’ competitive ability</a:t>
            </a:r>
          </a:p>
          <a:p>
            <a:pPr>
              <a:spcAft>
                <a:spcPts val="600"/>
              </a:spcAft>
              <a:buClr>
                <a:schemeClr val="tx1"/>
              </a:buClr>
              <a:defRPr/>
            </a:pPr>
            <a:endParaRPr lang="en-US" sz="1600" dirty="0"/>
          </a:p>
          <a:p>
            <a:pPr marL="285750" indent="-285750">
              <a:spcAft>
                <a:spcPts val="600"/>
              </a:spcAft>
              <a:buClr>
                <a:schemeClr val="tx1"/>
              </a:buClr>
              <a:buFont typeface="Arial" panose="020B0604020202020204" pitchFamily="34" charset="0"/>
              <a:buChar char="•"/>
              <a:defRPr/>
            </a:pPr>
            <a:r>
              <a:rPr lang="en-US" sz="1600" dirty="0"/>
              <a:t>Part of the motivation for the 2018 amendments to the Competition Act were “</a:t>
            </a:r>
            <a:r>
              <a:rPr lang="en-US" sz="1600" b="1" i="1" dirty="0"/>
              <a:t>to protect and stimulate the growth of small and medium businesses</a:t>
            </a:r>
            <a:r>
              <a:rPr lang="en-US" sz="1600" dirty="0"/>
              <a:t>” (DTIC)</a:t>
            </a:r>
          </a:p>
          <a:p>
            <a:pPr>
              <a:spcAft>
                <a:spcPts val="600"/>
              </a:spcAft>
              <a:buClr>
                <a:schemeClr val="tx1"/>
              </a:buClr>
              <a:defRPr/>
            </a:pPr>
            <a:endParaRPr lang="en-US" sz="1600" dirty="0"/>
          </a:p>
          <a:p>
            <a:pPr marL="285750" indent="-285750">
              <a:spcAft>
                <a:spcPts val="600"/>
              </a:spcAft>
              <a:buClr>
                <a:schemeClr val="tx1"/>
              </a:buClr>
              <a:buFont typeface="Arial" panose="020B0604020202020204" pitchFamily="34" charset="0"/>
              <a:buChar char="•"/>
              <a:defRPr/>
            </a:pPr>
            <a:r>
              <a:rPr lang="en-US" sz="1600" dirty="0"/>
              <a:t>Strong policy sentiment and signal towards a more favourable approach to ensuring SMMEs are able to participate in markets</a:t>
            </a:r>
            <a:endParaRPr lang="en-ZA" sz="1600" dirty="0"/>
          </a:p>
          <a:p>
            <a:pPr marL="285750" indent="-285750">
              <a:spcAft>
                <a:spcPts val="600"/>
              </a:spcAft>
              <a:buClr>
                <a:schemeClr val="tx1"/>
              </a:buClr>
              <a:buFont typeface="Arial" panose="020B0604020202020204" pitchFamily="34" charset="0"/>
              <a:buChar char="•"/>
              <a:defRPr/>
            </a:pPr>
            <a:endParaRPr lang="en-US" sz="1400" dirty="0"/>
          </a:p>
          <a:p>
            <a:pPr marL="285750" indent="-285750">
              <a:spcAft>
                <a:spcPts val="600"/>
              </a:spcAft>
              <a:buClr>
                <a:schemeClr val="tx1"/>
              </a:buClr>
              <a:buFont typeface="Arial" panose="020B0604020202020204" pitchFamily="34" charset="0"/>
              <a:buChar char="•"/>
              <a:defRPr/>
            </a:pPr>
            <a:endParaRPr lang="en-ZA" sz="1400" dirty="0"/>
          </a:p>
          <a:p>
            <a:pPr lvl="1">
              <a:spcAft>
                <a:spcPts val="600"/>
              </a:spcAft>
              <a:buClr>
                <a:schemeClr val="tx1"/>
              </a:buClr>
              <a:defRPr/>
            </a:pPr>
            <a:r>
              <a:rPr lang="en-ZA" sz="1400" b="1" dirty="0">
                <a:solidFill>
                  <a:srgbClr val="FF0000"/>
                </a:solidFill>
              </a:rPr>
              <a:t>					</a:t>
            </a:r>
            <a:endParaRPr lang="en-ZA" sz="1400" dirty="0"/>
          </a:p>
          <a:p>
            <a:pPr marL="742950" lvl="1" indent="-285750" eaLnBrk="1" hangingPunct="1">
              <a:buFont typeface="Arial" panose="020B0604020202020204" pitchFamily="34" charset="0"/>
              <a:buChar char="•"/>
              <a:defRPr/>
            </a:pPr>
            <a:endParaRPr lang="en-US" sz="1400" dirty="0">
              <a:ea typeface="Calibri" panose="020F0502020204030204" pitchFamily="34" charset="0"/>
            </a:endParaRPr>
          </a:p>
        </p:txBody>
      </p:sp>
    </p:spTree>
    <p:extLst>
      <p:ext uri="{BB962C8B-B14F-4D97-AF65-F5344CB8AC3E}">
        <p14:creationId xmlns:p14="http://schemas.microsoft.com/office/powerpoint/2010/main" val="2762546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a:extLst>
              <a:ext uri="{FF2B5EF4-FFF2-40B4-BE49-F238E27FC236}">
                <a16:creationId xmlns:a16="http://schemas.microsoft.com/office/drawing/2014/main" id="{CFD45D73-BEEC-6975-E171-AD53F9701DC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7DD1C4B0-D6D8-6FE4-9453-03A342D48869}"/>
              </a:ext>
            </a:extLst>
          </p:cNvPr>
          <p:cNvSpPr txBox="1"/>
          <p:nvPr/>
        </p:nvSpPr>
        <p:spPr>
          <a:xfrm>
            <a:off x="171450" y="171450"/>
            <a:ext cx="7870825" cy="614363"/>
          </a:xfrm>
          <a:prstGeom prst="rect">
            <a:avLst/>
          </a:prstGeom>
          <a:noFill/>
        </p:spPr>
        <p:txBody>
          <a:bodyPr>
            <a:spAutoFit/>
          </a:bodyPr>
          <a:lstStyle/>
          <a:p>
            <a:pPr eaLnBrk="1" hangingPunct="1">
              <a:defRPr/>
            </a:pPr>
            <a:r>
              <a:rPr lang="en-US" sz="2000" b="1" dirty="0">
                <a:solidFill>
                  <a:schemeClr val="tx2">
                    <a:lumMod val="75000"/>
                  </a:schemeClr>
                </a:solidFill>
              </a:rPr>
              <a:t>Arising implications on legal standards from the Amendments</a:t>
            </a:r>
          </a:p>
          <a:p>
            <a:pPr marL="742950" lvl="1" indent="-285750" eaLnBrk="1" hangingPunct="1">
              <a:buFont typeface="Arial" panose="020B0604020202020204" pitchFamily="34" charset="0"/>
              <a:buChar char="•"/>
              <a:defRPr/>
            </a:pPr>
            <a:endParaRPr lang="en-US" sz="1400" dirty="0"/>
          </a:p>
        </p:txBody>
      </p:sp>
      <p:sp>
        <p:nvSpPr>
          <p:cNvPr id="3" name="TextBox 2">
            <a:extLst>
              <a:ext uri="{FF2B5EF4-FFF2-40B4-BE49-F238E27FC236}">
                <a16:creationId xmlns:a16="http://schemas.microsoft.com/office/drawing/2014/main" id="{2AAF8A25-CAC3-339B-B674-094E5AE6232D}"/>
              </a:ext>
            </a:extLst>
          </p:cNvPr>
          <p:cNvSpPr txBox="1"/>
          <p:nvPr/>
        </p:nvSpPr>
        <p:spPr>
          <a:xfrm>
            <a:off x="171451" y="766940"/>
            <a:ext cx="8717368" cy="5186035"/>
          </a:xfrm>
          <a:prstGeom prst="rect">
            <a:avLst/>
          </a:prstGeom>
          <a:noFill/>
        </p:spPr>
        <p:txBody>
          <a:bodyPr wrap="square">
            <a:spAutoFit/>
          </a:bodyPr>
          <a:lstStyle/>
          <a:p>
            <a:pPr marL="285750" indent="-285750" algn="just">
              <a:spcAft>
                <a:spcPts val="600"/>
              </a:spcAft>
              <a:buClr>
                <a:schemeClr val="tx1"/>
              </a:buClr>
              <a:buFont typeface="Arial" panose="020B0604020202020204" pitchFamily="34" charset="0"/>
              <a:buChar char="•"/>
              <a:defRPr/>
            </a:pPr>
            <a:r>
              <a:rPr lang="en-ZA" b="1" dirty="0"/>
              <a:t>What is clear:</a:t>
            </a:r>
          </a:p>
          <a:p>
            <a:pPr marL="742950" lvl="1" indent="-285750" algn="just">
              <a:spcAft>
                <a:spcPts val="600"/>
              </a:spcAft>
              <a:buClr>
                <a:schemeClr val="tx1"/>
              </a:buClr>
              <a:buFont typeface="Arial" panose="020B0604020202020204" pitchFamily="34" charset="0"/>
              <a:buChar char="•"/>
              <a:defRPr/>
            </a:pPr>
            <a:r>
              <a:rPr lang="en-ZA" b="1" dirty="0"/>
              <a:t>Lower legal standard (non-consumer welfare!) in place for two specific abuse of dominance conduct </a:t>
            </a:r>
          </a:p>
          <a:p>
            <a:pPr marL="1200150" lvl="2" indent="-285750" algn="just">
              <a:spcAft>
                <a:spcPts val="600"/>
              </a:spcAft>
              <a:buClr>
                <a:schemeClr val="tx1"/>
              </a:buClr>
              <a:buFont typeface="Arial" panose="020B0604020202020204" pitchFamily="34" charset="0"/>
              <a:buChar char="•"/>
              <a:defRPr/>
            </a:pPr>
            <a:r>
              <a:rPr lang="en-ZA" b="1" dirty="0"/>
              <a:t>Specific to a class/size of firm</a:t>
            </a:r>
          </a:p>
          <a:p>
            <a:pPr marL="1200150" lvl="2" indent="-285750" algn="just">
              <a:spcAft>
                <a:spcPts val="600"/>
              </a:spcAft>
              <a:buClr>
                <a:schemeClr val="tx1"/>
              </a:buClr>
              <a:buFont typeface="Arial" panose="020B0604020202020204" pitchFamily="34" charset="0"/>
              <a:buChar char="•"/>
              <a:defRPr/>
            </a:pPr>
            <a:r>
              <a:rPr lang="en-ZA" b="1" dirty="0"/>
              <a:t>Designated sector (in case of buyer power)</a:t>
            </a:r>
          </a:p>
          <a:p>
            <a:pPr lvl="2" algn="just">
              <a:spcAft>
                <a:spcPts val="600"/>
              </a:spcAft>
              <a:buClr>
                <a:schemeClr val="tx1"/>
              </a:buClr>
              <a:defRPr/>
            </a:pPr>
            <a:endParaRPr lang="en-ZA" b="1" dirty="0"/>
          </a:p>
          <a:p>
            <a:pPr marL="285750" indent="-285750" algn="just">
              <a:spcAft>
                <a:spcPts val="600"/>
              </a:spcAft>
              <a:buClr>
                <a:schemeClr val="tx1"/>
              </a:buClr>
              <a:buFont typeface="Arial" panose="020B0604020202020204" pitchFamily="34" charset="0"/>
              <a:buChar char="•"/>
              <a:defRPr/>
            </a:pPr>
            <a:r>
              <a:rPr lang="en-US" dirty="0"/>
              <a:t>What remains unclear (in my opinion, at least…)</a:t>
            </a:r>
          </a:p>
          <a:p>
            <a:pPr marL="742950" lvl="1" indent="-285750" algn="just">
              <a:spcAft>
                <a:spcPts val="600"/>
              </a:spcAft>
              <a:buClr>
                <a:schemeClr val="tx1"/>
              </a:buClr>
              <a:buFont typeface="Arial" panose="020B0604020202020204" pitchFamily="34" charset="0"/>
              <a:buChar char="•"/>
              <a:defRPr/>
            </a:pPr>
            <a:r>
              <a:rPr lang="en-US" b="1" dirty="0"/>
              <a:t>What happens to assessing firm impact (SME and non-SME) for conduct that falls outside of these two provisions?</a:t>
            </a:r>
          </a:p>
          <a:p>
            <a:pPr marL="285750" indent="-285750" algn="just">
              <a:spcAft>
                <a:spcPts val="600"/>
              </a:spcAft>
              <a:buClr>
                <a:schemeClr val="tx1"/>
              </a:buClr>
              <a:buFont typeface="Arial" panose="020B0604020202020204" pitchFamily="34" charset="0"/>
              <a:buChar char="•"/>
              <a:defRPr/>
            </a:pPr>
            <a:endParaRPr lang="en-US" dirty="0"/>
          </a:p>
          <a:p>
            <a:pPr marL="285750" indent="-285750" algn="just">
              <a:spcAft>
                <a:spcPts val="600"/>
              </a:spcAft>
              <a:buClr>
                <a:schemeClr val="tx1"/>
              </a:buClr>
              <a:buFont typeface="Arial" panose="020B0604020202020204" pitchFamily="34" charset="0"/>
              <a:buChar char="•"/>
              <a:defRPr/>
            </a:pPr>
            <a:r>
              <a:rPr lang="en-US" dirty="0"/>
              <a:t>Important to understand as it is an importance basis for framing the economic analysis and evidence required when investigating and prosecuting these conduct cases</a:t>
            </a:r>
          </a:p>
          <a:p>
            <a:pPr marL="285750" indent="-285750">
              <a:spcAft>
                <a:spcPts val="600"/>
              </a:spcAft>
              <a:buClr>
                <a:schemeClr val="tx1"/>
              </a:buClr>
              <a:buFont typeface="Arial" panose="020B0604020202020204" pitchFamily="34" charset="0"/>
              <a:buChar char="•"/>
              <a:defRPr/>
            </a:pPr>
            <a:endParaRPr lang="en-ZA" sz="1400" dirty="0"/>
          </a:p>
          <a:p>
            <a:pPr lvl="1">
              <a:spcAft>
                <a:spcPts val="600"/>
              </a:spcAft>
              <a:buClr>
                <a:schemeClr val="tx1"/>
              </a:buClr>
              <a:defRPr/>
            </a:pPr>
            <a:r>
              <a:rPr lang="en-ZA" sz="1400" b="1" dirty="0">
                <a:solidFill>
                  <a:srgbClr val="FF0000"/>
                </a:solidFill>
              </a:rPr>
              <a:t>					</a:t>
            </a:r>
            <a:endParaRPr lang="en-ZA" sz="1400" dirty="0"/>
          </a:p>
          <a:p>
            <a:pPr marL="742950" lvl="1" indent="-285750" eaLnBrk="1" hangingPunct="1">
              <a:buFont typeface="Arial" panose="020B0604020202020204" pitchFamily="34" charset="0"/>
              <a:buChar char="•"/>
              <a:defRPr/>
            </a:pPr>
            <a:endParaRPr lang="en-US" sz="1400" dirty="0">
              <a:ea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a:extLst>
              <a:ext uri="{FF2B5EF4-FFF2-40B4-BE49-F238E27FC236}">
                <a16:creationId xmlns:a16="http://schemas.microsoft.com/office/drawing/2014/main" id="{EDBB2479-B151-5486-A2CA-410CDD9A1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7C49B9B7-5335-FD20-18F9-13AA9478E6EB}"/>
              </a:ext>
            </a:extLst>
          </p:cNvPr>
          <p:cNvSpPr txBox="1"/>
          <p:nvPr/>
        </p:nvSpPr>
        <p:spPr>
          <a:xfrm>
            <a:off x="171450" y="171450"/>
            <a:ext cx="7870825" cy="923330"/>
          </a:xfrm>
          <a:prstGeom prst="rect">
            <a:avLst/>
          </a:prstGeom>
          <a:noFill/>
        </p:spPr>
        <p:txBody>
          <a:bodyPr>
            <a:spAutoFit/>
          </a:bodyPr>
          <a:lstStyle/>
          <a:p>
            <a:pPr eaLnBrk="1" hangingPunct="1">
              <a:defRPr/>
            </a:pPr>
            <a:r>
              <a:rPr lang="en-US" sz="2000" b="1" dirty="0">
                <a:solidFill>
                  <a:schemeClr val="tx2">
                    <a:lumMod val="75000"/>
                  </a:schemeClr>
                </a:solidFill>
              </a:rPr>
              <a:t>Implications for economic analysis for exclusionary conduct cases </a:t>
            </a:r>
          </a:p>
          <a:p>
            <a:pPr marL="742950" lvl="1" indent="-285750" eaLnBrk="1" hangingPunct="1">
              <a:buFont typeface="Arial" panose="020B0604020202020204" pitchFamily="34" charset="0"/>
              <a:buChar char="•"/>
              <a:defRPr/>
            </a:pPr>
            <a:endParaRPr lang="en-US" sz="1400" dirty="0"/>
          </a:p>
        </p:txBody>
      </p:sp>
      <p:sp>
        <p:nvSpPr>
          <p:cNvPr id="2" name="TextBox 1">
            <a:extLst>
              <a:ext uri="{FF2B5EF4-FFF2-40B4-BE49-F238E27FC236}">
                <a16:creationId xmlns:a16="http://schemas.microsoft.com/office/drawing/2014/main" id="{7581E5BD-AD53-F538-2A42-6F9AC43C9478}"/>
              </a:ext>
            </a:extLst>
          </p:cNvPr>
          <p:cNvSpPr txBox="1"/>
          <p:nvPr/>
        </p:nvSpPr>
        <p:spPr>
          <a:xfrm>
            <a:off x="0" y="821192"/>
            <a:ext cx="9144000" cy="5293757"/>
          </a:xfrm>
          <a:prstGeom prst="rect">
            <a:avLst/>
          </a:prstGeom>
          <a:noFill/>
        </p:spPr>
        <p:txBody>
          <a:bodyPr wrap="square">
            <a:spAutoFit/>
          </a:bodyPr>
          <a:lstStyle/>
          <a:p>
            <a:pPr marL="285750" indent="-285750" algn="just">
              <a:spcAft>
                <a:spcPts val="600"/>
              </a:spcAft>
              <a:buClr>
                <a:schemeClr val="tx1"/>
              </a:buClr>
              <a:buFont typeface="Arial" panose="020B0604020202020204" pitchFamily="34" charset="0"/>
              <a:buChar char="•"/>
              <a:defRPr/>
            </a:pPr>
            <a:r>
              <a:rPr lang="en-ZA" dirty="0"/>
              <a:t>Amendments:</a:t>
            </a:r>
          </a:p>
          <a:p>
            <a:pPr marL="742950" lvl="1" indent="-285750" algn="just">
              <a:spcAft>
                <a:spcPts val="600"/>
              </a:spcAft>
              <a:buClr>
                <a:schemeClr val="tx1"/>
              </a:buClr>
              <a:buFont typeface="Arial" panose="020B0604020202020204" pitchFamily="34" charset="0"/>
              <a:buChar char="•"/>
              <a:defRPr/>
            </a:pPr>
            <a:r>
              <a:rPr lang="en-ZA" dirty="0"/>
              <a:t>No provisions changed</a:t>
            </a:r>
          </a:p>
          <a:p>
            <a:pPr marL="742950" lvl="1" indent="-285750" algn="just">
              <a:spcAft>
                <a:spcPts val="600"/>
              </a:spcAft>
              <a:buClr>
                <a:schemeClr val="tx1"/>
              </a:buClr>
              <a:buFont typeface="Arial" panose="020B0604020202020204" pitchFamily="34" charset="0"/>
              <a:buChar char="•"/>
              <a:defRPr/>
            </a:pPr>
            <a:r>
              <a:rPr lang="en-ZA" dirty="0"/>
              <a:t>Definition of exclusionary now includes “participation”</a:t>
            </a:r>
          </a:p>
          <a:p>
            <a:pPr marL="742950" lvl="1" indent="-285750" algn="just">
              <a:spcAft>
                <a:spcPts val="600"/>
              </a:spcAft>
              <a:buClr>
                <a:schemeClr val="tx1"/>
              </a:buClr>
              <a:buFont typeface="Arial" panose="020B0604020202020204" pitchFamily="34" charset="0"/>
              <a:buChar char="•"/>
              <a:defRPr/>
            </a:pPr>
            <a:r>
              <a:rPr lang="en-US" dirty="0"/>
              <a:t>To participate in a market in turn is defined as ‘the ability of or opportunity for firms to </a:t>
            </a:r>
            <a:r>
              <a:rPr lang="en-US" u="sng" dirty="0"/>
              <a:t>sustain themselves </a:t>
            </a:r>
            <a:r>
              <a:rPr lang="en-US" dirty="0"/>
              <a:t>in the market’</a:t>
            </a:r>
          </a:p>
          <a:p>
            <a:pPr marL="742950" lvl="1" indent="-285750" algn="just">
              <a:spcAft>
                <a:spcPts val="600"/>
              </a:spcAft>
              <a:buClr>
                <a:schemeClr val="tx1"/>
              </a:buClr>
              <a:buFont typeface="Arial" panose="020B0604020202020204" pitchFamily="34" charset="0"/>
              <a:buChar char="•"/>
              <a:defRPr/>
            </a:pPr>
            <a:r>
              <a:rPr lang="en-US" dirty="0"/>
              <a:t>No definition proposed for anticompetitive effects </a:t>
            </a:r>
            <a:endParaRPr lang="en-ZA" dirty="0"/>
          </a:p>
          <a:p>
            <a:pPr lvl="1" algn="just">
              <a:spcAft>
                <a:spcPts val="600"/>
              </a:spcAft>
              <a:buClr>
                <a:schemeClr val="tx1"/>
              </a:buClr>
              <a:defRPr/>
            </a:pPr>
            <a:endParaRPr lang="en-ZA" dirty="0">
              <a:solidFill>
                <a:srgbClr val="FF0000"/>
              </a:solidFill>
            </a:endParaRPr>
          </a:p>
          <a:p>
            <a:pPr marL="285750" indent="-285750" algn="just">
              <a:spcAft>
                <a:spcPts val="600"/>
              </a:spcAft>
              <a:buClr>
                <a:schemeClr val="tx1"/>
              </a:buClr>
              <a:buFont typeface="Arial" panose="020B0604020202020204" pitchFamily="34" charset="0"/>
              <a:buChar char="•"/>
              <a:defRPr/>
            </a:pPr>
            <a:r>
              <a:rPr lang="en-ZA" dirty="0">
                <a:cs typeface="Arial" panose="020B0604020202020204" pitchFamily="34" charset="0"/>
              </a:rPr>
              <a:t>SAA inducement case -  (i) actual harm to consumer welfare; (ii) substantial or significant foreclosure of market</a:t>
            </a:r>
          </a:p>
          <a:p>
            <a:pPr marL="742950" lvl="1" indent="-285750" algn="just">
              <a:spcAft>
                <a:spcPts val="600"/>
              </a:spcAft>
              <a:buClr>
                <a:schemeClr val="tx1"/>
              </a:buClr>
              <a:buFont typeface="Arial" panose="020B0604020202020204" pitchFamily="34" charset="0"/>
              <a:buChar char="•"/>
              <a:defRPr/>
            </a:pPr>
            <a:r>
              <a:rPr lang="en-ZA" dirty="0">
                <a:cs typeface="Arial" panose="020B0604020202020204" pitchFamily="34" charset="0"/>
              </a:rPr>
              <a:t>Substantial /significant foreclosure</a:t>
            </a:r>
          </a:p>
          <a:p>
            <a:pPr marL="1200150" lvl="2" indent="-285750" algn="just">
              <a:spcAft>
                <a:spcPts val="600"/>
              </a:spcAft>
              <a:buClr>
                <a:schemeClr val="tx1"/>
              </a:buClr>
              <a:buFont typeface="Arial" panose="020B0604020202020204" pitchFamily="34" charset="0"/>
              <a:buChar char="•"/>
              <a:defRPr/>
            </a:pPr>
            <a:r>
              <a:rPr lang="en-ZA" dirty="0">
                <a:effectLst/>
                <a:ea typeface="Calibri" panose="020F0502020204030204" pitchFamily="34" charset="0"/>
                <a:cs typeface="Arial" panose="020B0604020202020204" pitchFamily="34" charset="0"/>
              </a:rPr>
              <a:t>necessary to assess whether the firm has the ability to foreclose a market to rivals and whether foreclosure has occurred</a:t>
            </a:r>
          </a:p>
          <a:p>
            <a:pPr marL="1200150" lvl="2" indent="-285750" algn="just">
              <a:spcAft>
                <a:spcPts val="600"/>
              </a:spcAft>
              <a:buClr>
                <a:schemeClr val="tx1"/>
              </a:buClr>
              <a:buFont typeface="Arial" panose="020B0604020202020204" pitchFamily="34" charset="0"/>
              <a:buChar char="•"/>
              <a:defRPr/>
            </a:pPr>
            <a:r>
              <a:rPr lang="en-ZA" dirty="0">
                <a:cs typeface="Arial" panose="020B0604020202020204" pitchFamily="34" charset="0"/>
              </a:rPr>
              <a:t>Roberts (2017) – approach of adjudicators has been </a:t>
            </a:r>
            <a:r>
              <a:rPr lang="en-ZA" dirty="0">
                <a:effectLst/>
                <a:ea typeface="Calibri" panose="020F0502020204030204" pitchFamily="34" charset="0"/>
                <a:cs typeface="Arial" panose="020B0604020202020204" pitchFamily="34" charset="0"/>
              </a:rPr>
              <a:t>ensure that the effect on competition is significant  and capable of quantification</a:t>
            </a:r>
          </a:p>
          <a:p>
            <a:pPr marL="1200150" lvl="2" indent="-285750" algn="just">
              <a:spcAft>
                <a:spcPts val="600"/>
              </a:spcAft>
              <a:buClr>
                <a:schemeClr val="tx1"/>
              </a:buClr>
              <a:buFont typeface="Arial" panose="020B0604020202020204" pitchFamily="34" charset="0"/>
              <a:buChar char="•"/>
              <a:defRPr/>
            </a:pPr>
            <a:r>
              <a:rPr lang="en-ZA" dirty="0">
                <a:cs typeface="Arial" panose="020B0604020202020204" pitchFamily="34" charset="0"/>
              </a:rPr>
              <a:t>Review of cases shows idea of significance/substantiality has been linked to degree of market share/size of market impacted by conduct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a:extLst>
              <a:ext uri="{FF2B5EF4-FFF2-40B4-BE49-F238E27FC236}">
                <a16:creationId xmlns:a16="http://schemas.microsoft.com/office/drawing/2014/main" id="{EDBB2479-B151-5486-A2CA-410CDD9A1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7C49B9B7-5335-FD20-18F9-13AA9478E6EB}"/>
              </a:ext>
            </a:extLst>
          </p:cNvPr>
          <p:cNvSpPr txBox="1"/>
          <p:nvPr/>
        </p:nvSpPr>
        <p:spPr>
          <a:xfrm>
            <a:off x="171450" y="171450"/>
            <a:ext cx="8725807" cy="615553"/>
          </a:xfrm>
          <a:prstGeom prst="rect">
            <a:avLst/>
          </a:prstGeom>
          <a:noFill/>
        </p:spPr>
        <p:txBody>
          <a:bodyPr wrap="square">
            <a:spAutoFit/>
          </a:bodyPr>
          <a:lstStyle/>
          <a:p>
            <a:pPr eaLnBrk="1" hangingPunct="1">
              <a:defRPr/>
            </a:pPr>
            <a:r>
              <a:rPr lang="en-US" sz="2000" b="1" dirty="0">
                <a:solidFill>
                  <a:schemeClr val="tx2">
                    <a:lumMod val="75000"/>
                  </a:schemeClr>
                </a:solidFill>
              </a:rPr>
              <a:t>Implications for economic analysis for exclusionary conduct cases </a:t>
            </a:r>
          </a:p>
          <a:p>
            <a:pPr marL="742950" lvl="1" indent="-285750" eaLnBrk="1" hangingPunct="1">
              <a:buFont typeface="Arial" panose="020B0604020202020204" pitchFamily="34" charset="0"/>
              <a:buChar char="•"/>
              <a:defRPr/>
            </a:pPr>
            <a:endParaRPr lang="en-US" sz="1400" dirty="0"/>
          </a:p>
        </p:txBody>
      </p:sp>
      <p:sp>
        <p:nvSpPr>
          <p:cNvPr id="2" name="TextBox 1">
            <a:extLst>
              <a:ext uri="{FF2B5EF4-FFF2-40B4-BE49-F238E27FC236}">
                <a16:creationId xmlns:a16="http://schemas.microsoft.com/office/drawing/2014/main" id="{7581E5BD-AD53-F538-2A42-6F9AC43C9478}"/>
              </a:ext>
            </a:extLst>
          </p:cNvPr>
          <p:cNvSpPr txBox="1"/>
          <p:nvPr/>
        </p:nvSpPr>
        <p:spPr>
          <a:xfrm>
            <a:off x="0" y="821192"/>
            <a:ext cx="9144000" cy="5678478"/>
          </a:xfrm>
          <a:prstGeom prst="rect">
            <a:avLst/>
          </a:prstGeom>
          <a:noFill/>
        </p:spPr>
        <p:txBody>
          <a:bodyPr wrap="square">
            <a:spAutoFit/>
          </a:bodyPr>
          <a:lstStyle/>
          <a:p>
            <a:pPr marL="285750" indent="-285750">
              <a:spcAft>
                <a:spcPts val="600"/>
              </a:spcAft>
              <a:buClr>
                <a:schemeClr val="tx1"/>
              </a:buClr>
              <a:buFont typeface="Arial" panose="020B0604020202020204" pitchFamily="34" charset="0"/>
              <a:buChar char="•"/>
              <a:defRPr/>
            </a:pPr>
            <a:r>
              <a:rPr lang="en-ZA" b="1" dirty="0"/>
              <a:t>COMPUTICKET</a:t>
            </a:r>
          </a:p>
          <a:p>
            <a:pPr marL="742950" lvl="1" indent="-285750" algn="just">
              <a:spcAft>
                <a:spcPts val="600"/>
              </a:spcAft>
              <a:buClr>
                <a:schemeClr val="tx1"/>
              </a:buClr>
              <a:buFont typeface="Arial" panose="020B0604020202020204" pitchFamily="34" charset="0"/>
              <a:buChar char="•"/>
              <a:defRPr/>
            </a:pPr>
            <a:r>
              <a:rPr lang="en-ZA" dirty="0"/>
              <a:t>Judgement has some interesting insights - </a:t>
            </a:r>
            <a:r>
              <a:rPr lang="en-US" dirty="0"/>
              <a:t>Computicket argued that there was no actual foreclosure of a rival, and because the conduct was not shown to have a market-wide effect, the criterion of substantiality was not met</a:t>
            </a:r>
          </a:p>
          <a:p>
            <a:pPr lvl="1" algn="just">
              <a:spcAft>
                <a:spcPts val="600"/>
              </a:spcAft>
              <a:buClr>
                <a:schemeClr val="tx1"/>
              </a:buClr>
              <a:defRPr/>
            </a:pPr>
            <a:endParaRPr lang="en-US" dirty="0"/>
          </a:p>
          <a:p>
            <a:pPr marL="742950" lvl="1" indent="-285750" algn="just">
              <a:spcAft>
                <a:spcPts val="600"/>
              </a:spcAft>
              <a:buClr>
                <a:schemeClr val="tx1"/>
              </a:buClr>
              <a:buFont typeface="Arial" panose="020B0604020202020204" pitchFamily="34" charset="0"/>
              <a:buChar char="•"/>
              <a:defRPr/>
            </a:pPr>
            <a:r>
              <a:rPr lang="en-US" dirty="0"/>
              <a:t>Competition Appeal Court (CAC)  assessment of case</a:t>
            </a:r>
          </a:p>
          <a:p>
            <a:pPr lvl="1" algn="just">
              <a:spcAft>
                <a:spcPts val="600"/>
              </a:spcAft>
              <a:buClr>
                <a:schemeClr val="tx1"/>
              </a:buClr>
              <a:defRPr/>
            </a:pPr>
            <a:endParaRPr lang="en-ZA" dirty="0"/>
          </a:p>
          <a:p>
            <a:pPr marL="1200150" lvl="2" indent="-285750" algn="just">
              <a:spcAft>
                <a:spcPts val="600"/>
              </a:spcAft>
              <a:buClr>
                <a:schemeClr val="tx1"/>
              </a:buClr>
              <a:buFont typeface="Arial" panose="020B0604020202020204" pitchFamily="34" charset="0"/>
              <a:buChar char="•"/>
              <a:defRPr/>
            </a:pPr>
            <a:r>
              <a:rPr lang="en-US" sz="1600" dirty="0"/>
              <a:t>The exclusionary conduct has the effect of foreclosure if it renders the dominant firm’s rivals less effective competitors . Put differently, the conduct must, in a non-trivial way, diminish the competitive constraints on the dominant firm to which it would otherwise have been subject, and thereby strengthen its dominant position</a:t>
            </a:r>
          </a:p>
          <a:p>
            <a:pPr marL="1200150" lvl="2" indent="-285750" algn="just">
              <a:spcAft>
                <a:spcPts val="600"/>
              </a:spcAft>
              <a:buClr>
                <a:schemeClr val="tx1"/>
              </a:buClr>
              <a:buFont typeface="Arial" panose="020B0604020202020204" pitchFamily="34" charset="0"/>
              <a:buChar char="•"/>
              <a:defRPr/>
            </a:pPr>
            <a:endParaRPr lang="en-US" sz="1600" dirty="0"/>
          </a:p>
          <a:p>
            <a:pPr marL="1200150" lvl="2" indent="-285750" algn="just">
              <a:spcAft>
                <a:spcPts val="600"/>
              </a:spcAft>
              <a:buClr>
                <a:schemeClr val="tx1"/>
              </a:buClr>
              <a:buFont typeface="Arial" panose="020B0604020202020204" pitchFamily="34" charset="0"/>
              <a:buChar char="•"/>
              <a:defRPr/>
            </a:pPr>
            <a:r>
              <a:rPr lang="en-US" sz="1600" dirty="0"/>
              <a:t>Foreclosure inquiry: does not need to involve exit of rival and can explore issues like: (1) extent of firms dominance; (2) extent of sales affected by exclusionary conduct; (3) barriers to entry and expansion but this is </a:t>
            </a:r>
            <a:r>
              <a:rPr lang="en-US" sz="1600" b="1" u="sng" dirty="0"/>
              <a:t>not </a:t>
            </a:r>
            <a:r>
              <a:rPr lang="en-US" sz="1600" dirty="0"/>
              <a:t>determinative</a:t>
            </a:r>
          </a:p>
          <a:p>
            <a:pPr marL="1200150" lvl="2" indent="-285750" algn="just">
              <a:spcAft>
                <a:spcPts val="600"/>
              </a:spcAft>
              <a:buClr>
                <a:schemeClr val="tx1"/>
              </a:buClr>
              <a:buFont typeface="Arial" panose="020B0604020202020204" pitchFamily="34" charset="0"/>
              <a:buChar char="•"/>
              <a:defRPr/>
            </a:pPr>
            <a:r>
              <a:rPr lang="en-US" sz="1600" dirty="0"/>
              <a:t>Anti-competitive effects could result from an impact on a small firm that plays an important role in constraining the dominant firm in a part of the market. In such circumstances, “substantiality” can be inferred</a:t>
            </a:r>
          </a:p>
          <a:p>
            <a:pPr lvl="2" algn="just">
              <a:spcAft>
                <a:spcPts val="600"/>
              </a:spcAft>
              <a:buClr>
                <a:schemeClr val="tx1"/>
              </a:buClr>
              <a:defRPr/>
            </a:pPr>
            <a:endParaRPr lang="en-US" sz="1600" dirty="0"/>
          </a:p>
        </p:txBody>
      </p:sp>
    </p:spTree>
    <p:extLst>
      <p:ext uri="{BB962C8B-B14F-4D97-AF65-F5344CB8AC3E}">
        <p14:creationId xmlns:p14="http://schemas.microsoft.com/office/powerpoint/2010/main" val="338322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a:extLst>
              <a:ext uri="{FF2B5EF4-FFF2-40B4-BE49-F238E27FC236}">
                <a16:creationId xmlns:a16="http://schemas.microsoft.com/office/drawing/2014/main" id="{EDBB2479-B151-5486-A2CA-410CDD9A1E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7C49B9B7-5335-FD20-18F9-13AA9478E6EB}"/>
              </a:ext>
            </a:extLst>
          </p:cNvPr>
          <p:cNvSpPr txBox="1"/>
          <p:nvPr/>
        </p:nvSpPr>
        <p:spPr>
          <a:xfrm>
            <a:off x="171450" y="171450"/>
            <a:ext cx="8725807" cy="615553"/>
          </a:xfrm>
          <a:prstGeom prst="rect">
            <a:avLst/>
          </a:prstGeom>
          <a:noFill/>
        </p:spPr>
        <p:txBody>
          <a:bodyPr wrap="square">
            <a:spAutoFit/>
          </a:bodyPr>
          <a:lstStyle/>
          <a:p>
            <a:pPr eaLnBrk="1" hangingPunct="1">
              <a:defRPr/>
            </a:pPr>
            <a:r>
              <a:rPr lang="en-US" sz="2000" b="1" dirty="0">
                <a:solidFill>
                  <a:schemeClr val="tx2">
                    <a:lumMod val="75000"/>
                  </a:schemeClr>
                </a:solidFill>
              </a:rPr>
              <a:t>Implications for economic analysis for exclusionary conduct cases </a:t>
            </a:r>
          </a:p>
          <a:p>
            <a:pPr marL="742950" lvl="1" indent="-285750" eaLnBrk="1" hangingPunct="1">
              <a:buFont typeface="Arial" panose="020B0604020202020204" pitchFamily="34" charset="0"/>
              <a:buChar char="•"/>
              <a:defRPr/>
            </a:pPr>
            <a:endParaRPr lang="en-US" sz="1400" dirty="0"/>
          </a:p>
        </p:txBody>
      </p:sp>
      <p:sp>
        <p:nvSpPr>
          <p:cNvPr id="2" name="TextBox 1">
            <a:extLst>
              <a:ext uri="{FF2B5EF4-FFF2-40B4-BE49-F238E27FC236}">
                <a16:creationId xmlns:a16="http://schemas.microsoft.com/office/drawing/2014/main" id="{7581E5BD-AD53-F538-2A42-6F9AC43C9478}"/>
              </a:ext>
            </a:extLst>
          </p:cNvPr>
          <p:cNvSpPr txBox="1"/>
          <p:nvPr/>
        </p:nvSpPr>
        <p:spPr>
          <a:xfrm>
            <a:off x="0" y="821192"/>
            <a:ext cx="9144000" cy="5647700"/>
          </a:xfrm>
          <a:prstGeom prst="rect">
            <a:avLst/>
          </a:prstGeom>
          <a:noFill/>
        </p:spPr>
        <p:txBody>
          <a:bodyPr wrap="square">
            <a:spAutoFit/>
          </a:bodyPr>
          <a:lstStyle/>
          <a:p>
            <a:pPr marL="285750" indent="-285750">
              <a:spcAft>
                <a:spcPts val="600"/>
              </a:spcAft>
              <a:buClr>
                <a:schemeClr val="tx1"/>
              </a:buClr>
              <a:buFont typeface="Arial" panose="020B0604020202020204" pitchFamily="34" charset="0"/>
              <a:buChar char="•"/>
              <a:defRPr/>
            </a:pPr>
            <a:r>
              <a:rPr lang="en-ZA" b="1" dirty="0"/>
              <a:t>COMPUTICKET</a:t>
            </a:r>
          </a:p>
          <a:p>
            <a:pPr marL="742950" lvl="1" indent="-285750" algn="just">
              <a:spcAft>
                <a:spcPts val="600"/>
              </a:spcAft>
              <a:buClr>
                <a:schemeClr val="tx1"/>
              </a:buClr>
              <a:buFont typeface="Arial" panose="020B0604020202020204" pitchFamily="34" charset="0"/>
              <a:buChar char="•"/>
              <a:defRPr/>
            </a:pPr>
            <a:r>
              <a:rPr lang="en-US" sz="1600" dirty="0"/>
              <a:t>CAC argues that a market-wide impact need not be proved for the conduct to be “substantial or significant in terms of its effect in foreclosing the market to rivals” </a:t>
            </a:r>
          </a:p>
          <a:p>
            <a:pPr marL="1200150" lvl="2" indent="-285750" algn="just">
              <a:spcAft>
                <a:spcPts val="600"/>
              </a:spcAft>
              <a:buClr>
                <a:schemeClr val="tx1"/>
              </a:buClr>
              <a:buFont typeface="Arial" panose="020B0604020202020204" pitchFamily="34" charset="0"/>
              <a:buChar char="•"/>
              <a:defRPr/>
            </a:pPr>
            <a:r>
              <a:rPr lang="en-US" sz="1600" dirty="0"/>
              <a:t>Act does not have substantiality or significance as a requirement of finding anticompetitive effects –para 28 </a:t>
            </a:r>
          </a:p>
          <a:p>
            <a:pPr marL="742950" lvl="1" indent="-285750" algn="just">
              <a:spcAft>
                <a:spcPts val="600"/>
              </a:spcAft>
              <a:buClr>
                <a:schemeClr val="tx1"/>
              </a:buClr>
              <a:buFont typeface="Arial" panose="020B0604020202020204" pitchFamily="34" charset="0"/>
              <a:buChar char="•"/>
              <a:defRPr/>
            </a:pPr>
            <a:endParaRPr lang="en-US" sz="1600" dirty="0"/>
          </a:p>
          <a:p>
            <a:pPr marL="742950" lvl="1" indent="-285750" algn="just">
              <a:spcAft>
                <a:spcPts val="600"/>
              </a:spcAft>
              <a:buClr>
                <a:schemeClr val="tx1"/>
              </a:buClr>
              <a:buFont typeface="Arial" panose="020B0604020202020204" pitchFamily="34" charset="0"/>
              <a:buChar char="•"/>
              <a:defRPr/>
            </a:pPr>
            <a:endParaRPr lang="en-US" sz="1600" dirty="0"/>
          </a:p>
          <a:p>
            <a:pPr marL="742950" lvl="1" indent="-285750" algn="just">
              <a:spcAft>
                <a:spcPts val="600"/>
              </a:spcAft>
              <a:buClr>
                <a:schemeClr val="tx1"/>
              </a:buClr>
              <a:buFont typeface="Arial" panose="020B0604020202020204" pitchFamily="34" charset="0"/>
              <a:buChar char="•"/>
              <a:defRPr/>
            </a:pPr>
            <a:r>
              <a:rPr lang="en-US" sz="1600" dirty="0"/>
              <a:t>While CAC found that size and efficiency of a competitor are not determinant factors in establishing likely competitive effects.</a:t>
            </a:r>
          </a:p>
          <a:p>
            <a:pPr marL="1200150" lvl="2" indent="-285750" algn="just">
              <a:spcAft>
                <a:spcPts val="600"/>
              </a:spcAft>
              <a:buClr>
                <a:schemeClr val="tx1"/>
              </a:buClr>
              <a:buFont typeface="Arial" panose="020B0604020202020204" pitchFamily="34" charset="0"/>
              <a:buChar char="•"/>
              <a:defRPr/>
            </a:pPr>
            <a:r>
              <a:rPr lang="en-US" sz="1600" dirty="0"/>
              <a:t>the conduct of Computicket limited entry (rivals didn’t grow or were unable to achieve sufficient scale) and contributed to a weakening in competitors’ rivalry – this was ‘bad conduct’</a:t>
            </a:r>
          </a:p>
          <a:p>
            <a:pPr lvl="2" algn="just">
              <a:spcAft>
                <a:spcPts val="600"/>
              </a:spcAft>
              <a:buClr>
                <a:schemeClr val="tx1"/>
              </a:buClr>
              <a:defRPr/>
            </a:pPr>
            <a:endParaRPr lang="en-US" sz="1600" dirty="0"/>
          </a:p>
          <a:p>
            <a:pPr marL="742950" lvl="1" indent="-285750" algn="just">
              <a:spcAft>
                <a:spcPts val="600"/>
              </a:spcAft>
              <a:buClr>
                <a:schemeClr val="tx1"/>
              </a:buClr>
              <a:buFont typeface="Arial" panose="020B0604020202020204" pitchFamily="34" charset="0"/>
              <a:buChar char="•"/>
              <a:defRPr/>
            </a:pPr>
            <a:r>
              <a:rPr lang="en-US" sz="1600" dirty="0"/>
              <a:t>CAC held that the effect (weakening of the firm’s rivalry, price increases, reduction in supply, lack of entry) of the bad conduct, “the exclusionary conduct”, significantly impeded the establishment of viable competitive rivalry</a:t>
            </a:r>
          </a:p>
          <a:p>
            <a:pPr marL="1200150" lvl="2" indent="-285750" algn="just">
              <a:spcAft>
                <a:spcPts val="600"/>
              </a:spcAft>
              <a:buClr>
                <a:schemeClr val="tx1"/>
              </a:buClr>
              <a:buFont typeface="Arial" panose="020B0604020202020204" pitchFamily="34" charset="0"/>
              <a:buChar char="•"/>
              <a:defRPr/>
            </a:pPr>
            <a:r>
              <a:rPr lang="en-US" sz="1600" dirty="0"/>
              <a:t>the CAC was able to link the effect on a firm to the market wide competition process.</a:t>
            </a:r>
          </a:p>
          <a:p>
            <a:pPr marL="1200150" lvl="2" indent="-285750" algn="just">
              <a:spcAft>
                <a:spcPts val="600"/>
              </a:spcAft>
              <a:buClr>
                <a:schemeClr val="tx1"/>
              </a:buClr>
              <a:buFont typeface="Arial" panose="020B0604020202020204" pitchFamily="34" charset="0"/>
              <a:buChar char="•"/>
              <a:defRPr/>
            </a:pPr>
            <a:endParaRPr lang="en-US" sz="1600" dirty="0"/>
          </a:p>
          <a:p>
            <a:pPr marL="742950" lvl="1" indent="-285750" algn="just">
              <a:spcAft>
                <a:spcPts val="600"/>
              </a:spcAft>
              <a:buClr>
                <a:schemeClr val="tx1"/>
              </a:buClr>
              <a:buFont typeface="Arial" panose="020B0604020202020204" pitchFamily="34" charset="0"/>
              <a:buChar char="•"/>
              <a:defRPr/>
            </a:pPr>
            <a:endParaRPr lang="en-US" sz="1600" dirty="0"/>
          </a:p>
        </p:txBody>
      </p:sp>
    </p:spTree>
    <p:extLst>
      <p:ext uri="{BB962C8B-B14F-4D97-AF65-F5344CB8AC3E}">
        <p14:creationId xmlns:p14="http://schemas.microsoft.com/office/powerpoint/2010/main" val="2960847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CC Presentations" ma:contentTypeID="0x0101001B8053FD20E61947BC7821BFA6201C75005BD557D03B7DC6448A555D0A4E2AB4CE" ma:contentTypeVersion="4" ma:contentTypeDescription="New template for presentations, the last slide should be used as cover" ma:contentTypeScope="" ma:versionID="0594f21a33f297493f20aff75827e8c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LongProperties xmlns="http://schemas.microsoft.com/office/2006/metadata/long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A91FB4-DDC8-4631-8864-4908A914EE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8E140EA-BFBF-4ED6-9DFD-10AB1EE0E49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82EF53E-D2CF-4767-A83B-DEEB46AC312A}">
  <ds:schemaRefs>
    <ds:schemaRef ds:uri="http://schemas.microsoft.com/office/2006/metadata/longProperties"/>
  </ds:schemaRefs>
</ds:datastoreItem>
</file>

<file path=customXml/itemProps4.xml><?xml version="1.0" encoding="utf-8"?>
<ds:datastoreItem xmlns:ds="http://schemas.openxmlformats.org/officeDocument/2006/customXml" ds:itemID="{D3A161AA-A00F-426D-8A07-F7824B1DAAC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1034</TotalTime>
  <Words>2847</Words>
  <Application>Microsoft Office PowerPoint</Application>
  <PresentationFormat>On-screen Show (4:3)</PresentationFormat>
  <Paragraphs>181</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Arista Grobler</dc:creator>
  <cp:lastModifiedBy>simon roberts</cp:lastModifiedBy>
  <cp:revision>59</cp:revision>
  <dcterms:created xsi:type="dcterms:W3CDTF">2011-02-08T11:51:09Z</dcterms:created>
  <dcterms:modified xsi:type="dcterms:W3CDTF">2023-10-05T02:27:54Z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0x0101001B8053FD20E61947BC7821BFA6201C75005BD557D03B7DC6448A555D0A4E2AB4CE</vt:lpwstr>
  </property>
</Properties>
</file>