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5"/>
    <p:restoredTop sz="91408"/>
  </p:normalViewPr>
  <p:slideViewPr>
    <p:cSldViewPr snapToGrid="0">
      <p:cViewPr varScale="1">
        <p:scale>
          <a:sx n="72" d="100"/>
          <a:sy n="72" d="100"/>
        </p:scale>
        <p:origin x="125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3D303-10E1-BF47-83BF-4C47808D6E5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AA71C-5452-7440-A056-7616DBA55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34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TimesNewRomanPSMT"/>
              </a:rPr>
              <a:t>The Council of Ministers shall develop a Regulation designating Undertaking as gatekeepers or core platforms.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AA71C-5452-7440-A056-7616DBA5567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525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AA71C-5452-7440-A056-7616DBA5567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24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29D99-9059-6874-903F-F5825EAAC9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200" b="1" dirty="0"/>
              <a:t>From the EU Digital Markets Act to Substantive Fairness in African Digital Markets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FB4DF-3D51-8E9F-3616-10DB0E740C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err="1"/>
              <a:t>Elettra</a:t>
            </a:r>
            <a:r>
              <a:rPr lang="en-GB" sz="2800" dirty="0"/>
              <a:t> </a:t>
            </a:r>
            <a:r>
              <a:rPr lang="en-GB" sz="2800" dirty="0" err="1"/>
              <a:t>Bietti</a:t>
            </a:r>
            <a:r>
              <a:rPr lang="en-GB" sz="2800" dirty="0"/>
              <a:t> (</a:t>
            </a:r>
            <a:r>
              <a:rPr lang="en-GB" sz="2800" dirty="0" err="1"/>
              <a:t>Northeastern</a:t>
            </a:r>
            <a:r>
              <a:rPr lang="en-GB" sz="2800" dirty="0"/>
              <a:t>), Friso Bostoen (Tilburg), </a:t>
            </a:r>
            <a:r>
              <a:rPr lang="en-GB" sz="2800" dirty="0" err="1"/>
              <a:t>Jacquelene</a:t>
            </a:r>
            <a:r>
              <a:rPr lang="en-GB" sz="2800" dirty="0"/>
              <a:t> Mwangi (Harvard)</a:t>
            </a:r>
          </a:p>
        </p:txBody>
      </p:sp>
    </p:spTree>
    <p:extLst>
      <p:ext uri="{BB962C8B-B14F-4D97-AF65-F5344CB8AC3E}">
        <p14:creationId xmlns:p14="http://schemas.microsoft.com/office/powerpoint/2010/main" val="206727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12196-3C33-1AE0-2E70-FDF2E21A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D900B-392E-81CC-0A3F-82B98C291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concentration in digital markets</a:t>
            </a:r>
          </a:p>
          <a:p>
            <a:r>
              <a:rPr lang="en-GB" sz="2400" dirty="0"/>
              <a:t>some jurisdictions, particularly EU, moving from </a:t>
            </a:r>
            <a:r>
              <a:rPr lang="en-GB" sz="2400" i="1" dirty="0"/>
              <a:t>ex post </a:t>
            </a:r>
            <a:r>
              <a:rPr lang="en-GB" sz="2400" dirty="0"/>
              <a:t>competition law to </a:t>
            </a:r>
            <a:r>
              <a:rPr lang="en-GB" sz="2400" i="1" dirty="0"/>
              <a:t>ex ante </a:t>
            </a:r>
            <a:r>
              <a:rPr lang="en-GB" sz="2400" dirty="0"/>
              <a:t>regulation</a:t>
            </a:r>
            <a:endParaRPr lang="en-GB" sz="2200" dirty="0"/>
          </a:p>
          <a:p>
            <a:r>
              <a:rPr lang="en-GB" sz="2400" dirty="0"/>
              <a:t>similar approach adopted in </a:t>
            </a:r>
            <a:r>
              <a:rPr lang="en-GB" sz="2400" dirty="0" err="1"/>
              <a:t>AfCFTA</a:t>
            </a:r>
            <a:endParaRPr lang="en-GB" sz="2400" dirty="0"/>
          </a:p>
          <a:p>
            <a:r>
              <a:rPr lang="en-GB" sz="2400" dirty="0"/>
              <a:t>suitability in view of development needs; local, cultural and institutional specificities?</a:t>
            </a:r>
          </a:p>
        </p:txBody>
      </p:sp>
    </p:spTree>
    <p:extLst>
      <p:ext uri="{BB962C8B-B14F-4D97-AF65-F5344CB8AC3E}">
        <p14:creationId xmlns:p14="http://schemas.microsoft.com/office/powerpoint/2010/main" val="58067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12196-3C33-1AE0-2E70-FDF2E21A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Markets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D900B-392E-81CC-0A3F-82B98C291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goals: “fairness” and “contestability”</a:t>
            </a:r>
            <a:endParaRPr lang="en-GB" sz="2200" dirty="0"/>
          </a:p>
          <a:p>
            <a:r>
              <a:rPr lang="en-GB" sz="2400" dirty="0"/>
              <a:t>scope: </a:t>
            </a:r>
            <a:r>
              <a:rPr lang="en-GB" sz="2200" dirty="0"/>
              <a:t>“core platform service” with “gatekeeper” status</a:t>
            </a:r>
          </a:p>
          <a:p>
            <a:pPr lvl="1"/>
            <a:r>
              <a:rPr lang="en-GB" sz="2000" dirty="0"/>
              <a:t>recent designation of GAFAM + TikTok</a:t>
            </a:r>
          </a:p>
          <a:p>
            <a:r>
              <a:rPr lang="en-GB" sz="2400" dirty="0"/>
              <a:t>22 obligations</a:t>
            </a:r>
          </a:p>
          <a:p>
            <a:pPr lvl="1"/>
            <a:r>
              <a:rPr lang="en-GB" sz="2200" dirty="0"/>
              <a:t>relating to MFNs, ranking, open OS, query data…</a:t>
            </a:r>
          </a:p>
          <a:p>
            <a:pPr lvl="1"/>
            <a:r>
              <a:rPr lang="en-GB" sz="2200" dirty="0"/>
              <a:t>inspired by antitrust precedent</a:t>
            </a:r>
          </a:p>
          <a:p>
            <a:r>
              <a:rPr lang="en-GB" sz="2400" dirty="0"/>
              <a:t>speed,</a:t>
            </a:r>
            <a:r>
              <a:rPr lang="en-GB" sz="2400" i="1" dirty="0"/>
              <a:t> not</a:t>
            </a:r>
            <a:r>
              <a:rPr lang="en-GB" sz="2400" dirty="0"/>
              <a:t> industrial policy</a:t>
            </a:r>
          </a:p>
        </p:txBody>
      </p:sp>
    </p:spTree>
    <p:extLst>
      <p:ext uri="{BB962C8B-B14F-4D97-AF65-F5344CB8AC3E}">
        <p14:creationId xmlns:p14="http://schemas.microsoft.com/office/powerpoint/2010/main" val="174030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12196-3C33-1AE0-2E70-FDF2E21A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Competition Protocol </a:t>
            </a:r>
            <a:r>
              <a:rPr lang="en-GB" dirty="0" err="1"/>
              <a:t>AfCFTA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D900B-392E-81CC-0A3F-82B98C291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goals &lt; competition policy: efficiency, growth, welfare</a:t>
            </a:r>
          </a:p>
          <a:p>
            <a:r>
              <a:rPr lang="en-GB" sz="2400" dirty="0"/>
              <a:t>gatekeepers but no thresholds</a:t>
            </a:r>
          </a:p>
          <a:p>
            <a:r>
              <a:rPr lang="en-GB" sz="2400" dirty="0"/>
              <a:t>nine obligations</a:t>
            </a:r>
          </a:p>
          <a:p>
            <a:pPr lvl="1"/>
            <a:r>
              <a:rPr lang="en-GB" sz="2200" dirty="0"/>
              <a:t>mostly “negative”, not “positive” (except transparency)</a:t>
            </a:r>
          </a:p>
          <a:p>
            <a:pPr lvl="1"/>
            <a:r>
              <a:rPr lang="en-GB" sz="2200" dirty="0"/>
              <a:t>some broader (self-preferencing), some additional (SME fee differentiation)</a:t>
            </a:r>
          </a:p>
          <a:p>
            <a:pPr marL="457200" lvl="1" indent="0">
              <a:buNone/>
            </a:pPr>
            <a:endParaRPr lang="en-GB" sz="2400" dirty="0"/>
          </a:p>
          <a:p>
            <a:pPr lvl="1"/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5831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12196-3C33-1AE0-2E70-FDF2E21A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Antitrust in Kenya &amp; South Africa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D900B-392E-81CC-0A3F-82B98C291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Goals: orthodox goals- market efficiency, consumer protection, promoting foreign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Non-orthodox/socio-economic goals- employment protection and protection; increase economic participation of SMEs and historically disadvantaged persons</a:t>
            </a:r>
          </a:p>
          <a:p>
            <a:r>
              <a:rPr lang="en-GB" sz="2400" dirty="0"/>
              <a:t>Innovation, and global competitiveness</a:t>
            </a:r>
          </a:p>
          <a:p>
            <a:r>
              <a:rPr lang="en-GB" sz="2400" dirty="0"/>
              <a:t>Tech Markets</a:t>
            </a:r>
          </a:p>
          <a:p>
            <a:pPr lvl="1"/>
            <a:r>
              <a:rPr lang="en-GB" sz="2200" dirty="0"/>
              <a:t> D</a:t>
            </a:r>
            <a:r>
              <a:rPr lang="en-US" sz="2200" dirty="0" err="1"/>
              <a:t>istribution</a:t>
            </a:r>
            <a:r>
              <a:rPr lang="en-US" sz="2200" dirty="0"/>
              <a:t> of economic benefits of digitalization- local industry, SMEs, minorities</a:t>
            </a:r>
          </a:p>
          <a:p>
            <a:pPr lvl="1"/>
            <a:r>
              <a:rPr lang="en-US" sz="2200" dirty="0"/>
              <a:t>consumer welfare.</a:t>
            </a:r>
            <a:endParaRPr lang="en-GB" sz="22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2470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12196-3C33-1AE0-2E70-FDF2E21A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Antitrust in Kenya &amp; South Africa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D900B-392E-81CC-0A3F-82B98C291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The anti-trust starting point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C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ompetition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law inspiration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EU’s influence + context specific selective borrowing -e.g., Definitions of “dominance; Google/Fitbit &amp; Microsoft/Activision-Blizzard in S.A; Kenya “market” definition guidelines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Targeted sectors and conduct;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Synergies (e.g., Google search) but also differences (e.g., varied treatment of Uber &amp; Meta); other relevant core platforms such as mobile network platforms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Preferred enforcement tools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predominant use of “soft” enforcement tools- market inquiries followed by specific intervention. E.g., Kenya USSD market inquiry.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2241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12196-3C33-1AE0-2E70-FDF2E21A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Towards pro-competitive regulation in African countries (WIP)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D900B-392E-81CC-0A3F-82B98C291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Process similar to antitrust, where EU/U.S. antitrust experience was immediately implemented via statute in African countries</a:t>
            </a:r>
          </a:p>
          <a:p>
            <a:r>
              <a:rPr lang="en-GB" sz="2400" dirty="0"/>
              <a:t>what should it do differently?</a:t>
            </a:r>
          </a:p>
          <a:p>
            <a:pPr lvl="1"/>
            <a:r>
              <a:rPr lang="en-GB" sz="2200" dirty="0"/>
              <a:t>Goals- redistribution; industrial policy orientation?</a:t>
            </a:r>
          </a:p>
          <a:p>
            <a:pPr lvl="1"/>
            <a:r>
              <a:rPr lang="en-GB" sz="2200" dirty="0"/>
              <a:t>Scope- “core platform services” and thresholds</a:t>
            </a:r>
          </a:p>
          <a:p>
            <a:pPr lvl="1"/>
            <a:r>
              <a:rPr lang="en-GB" sz="2200" dirty="0"/>
              <a:t>Specific obligations based on goals and local context</a:t>
            </a:r>
          </a:p>
          <a:p>
            <a:pPr lvl="1"/>
            <a:r>
              <a:rPr lang="en-GB" sz="2200" dirty="0"/>
              <a:t>Next steps: case study.</a:t>
            </a:r>
          </a:p>
        </p:txBody>
      </p:sp>
    </p:spTree>
    <p:extLst>
      <p:ext uri="{BB962C8B-B14F-4D97-AF65-F5344CB8AC3E}">
        <p14:creationId xmlns:p14="http://schemas.microsoft.com/office/powerpoint/2010/main" val="112294345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396</TotalTime>
  <Words>423</Words>
  <Application>Microsoft Office PowerPoint</Application>
  <PresentationFormat>Widescreen</PresentationFormat>
  <Paragraphs>47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TimesNewRomanPSMT</vt:lpstr>
      <vt:lpstr>Wingdings 3</vt:lpstr>
      <vt:lpstr>Wisp</vt:lpstr>
      <vt:lpstr>From the EU Digital Markets Act to Substantive Fairness in African Digital Markets</vt:lpstr>
      <vt:lpstr>Introduction</vt:lpstr>
      <vt:lpstr>Digital Markets Act</vt:lpstr>
      <vt:lpstr>Competition Protocol AfCFTA</vt:lpstr>
      <vt:lpstr>Antitrust in Kenya &amp; South Africa</vt:lpstr>
      <vt:lpstr>Antitrust in Kenya &amp; South Africa</vt:lpstr>
      <vt:lpstr>Towards pro-competitive regulation in African countries (WIP)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the EU Digital Markets Act to Substantive Fairness in African Digital Markets</dc:title>
  <dc:creator>Friso Bostoen</dc:creator>
  <cp:lastModifiedBy>simon roberts</cp:lastModifiedBy>
  <cp:revision>10</cp:revision>
  <dcterms:created xsi:type="dcterms:W3CDTF">2023-10-04T17:12:20Z</dcterms:created>
  <dcterms:modified xsi:type="dcterms:W3CDTF">2023-10-05T02:29:34Z</dcterms:modified>
</cp:coreProperties>
</file>