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8" r:id="rId9"/>
    <p:sldId id="263" r:id="rId10"/>
    <p:sldId id="264" r:id="rId11"/>
    <p:sldId id="266" r:id="rId12"/>
    <p:sldId id="269" r:id="rId13"/>
    <p:sldId id="267"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Times New Roman Condensed" panose="020B0604020202020204" charset="0"/>
      <p:regular r:id="rId19"/>
    </p:embeddedFont>
    <p:embeddedFont>
      <p:font typeface="Times New Roman Condensed Bold" panose="020B0604020202020204" charset="0"/>
      <p:regular r:id="rId20"/>
    </p:embeddedFont>
    <p:embeddedFont>
      <p:font typeface="Times New Roman Condensed Italics" panose="020B0604020202020204" charset="0"/>
      <p:regular r:id="rId21"/>
    </p:embeddedFont>
    <p:embeddedFont>
      <p:font typeface="Trend Sans Five"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5F5CE5-CBF5-4959-B56D-C62A06497F1B}" v="9" dt="2023-10-04T17:48:17.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87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B875F"/>
        </a:solidFill>
        <a:effectLst/>
      </p:bgPr>
    </p:bg>
    <p:spTree>
      <p:nvGrpSpPr>
        <p:cNvPr id="1" name=""/>
        <p:cNvGrpSpPr/>
        <p:nvPr/>
      </p:nvGrpSpPr>
      <p:grpSpPr>
        <a:xfrm>
          <a:off x="0" y="0"/>
          <a:ext cx="0" cy="0"/>
          <a:chOff x="0" y="0"/>
          <a:chExt cx="0" cy="0"/>
        </a:xfrm>
      </p:grpSpPr>
      <p:sp>
        <p:nvSpPr>
          <p:cNvPr id="3" name="Freeform 3"/>
          <p:cNvSpPr/>
          <p:nvPr/>
        </p:nvSpPr>
        <p:spPr>
          <a:xfrm>
            <a:off x="-152399" y="0"/>
            <a:ext cx="18440400" cy="10287000"/>
          </a:xfrm>
          <a:custGeom>
            <a:avLst/>
            <a:gdLst/>
            <a:ahLst/>
            <a:cxnLst/>
            <a:rect l="l" t="t" r="r" b="b"/>
            <a:pathLst>
              <a:path w="22483077" h="18307067">
                <a:moveTo>
                  <a:pt x="0" y="0"/>
                </a:moveTo>
                <a:lnTo>
                  <a:pt x="22483077" y="0"/>
                </a:lnTo>
                <a:lnTo>
                  <a:pt x="22483077" y="18307067"/>
                </a:lnTo>
                <a:lnTo>
                  <a:pt x="0" y="18307067"/>
                </a:lnTo>
                <a:lnTo>
                  <a:pt x="0" y="0"/>
                </a:lnTo>
                <a:close/>
              </a:path>
            </a:pathLst>
          </a:custGeom>
          <a:blipFill>
            <a:blip r:embed="rId2">
              <a:alphaModFix amt="96000"/>
            </a:blip>
            <a:stretch>
              <a:fillRect l="1363" t="-18888" r="-10109" b="-63207"/>
            </a:stretch>
          </a:blipFill>
        </p:spPr>
        <p:txBody>
          <a:bodyPr/>
          <a:lstStyle/>
          <a:p>
            <a:endParaRPr lang="en-ZA"/>
          </a:p>
        </p:txBody>
      </p:sp>
      <p:sp>
        <p:nvSpPr>
          <p:cNvPr id="2" name="Freeform 2"/>
          <p:cNvSpPr/>
          <p:nvPr/>
        </p:nvSpPr>
        <p:spPr>
          <a:xfrm>
            <a:off x="3438525" y="-975318"/>
            <a:ext cx="11410950" cy="11410950"/>
          </a:xfrm>
          <a:custGeom>
            <a:avLst/>
            <a:gdLst/>
            <a:ahLst/>
            <a:cxnLst/>
            <a:rect l="l" t="t" r="r" b="b"/>
            <a:pathLst>
              <a:path w="11410950" h="11410950">
                <a:moveTo>
                  <a:pt x="0" y="0"/>
                </a:moveTo>
                <a:lnTo>
                  <a:pt x="11410950" y="0"/>
                </a:lnTo>
                <a:lnTo>
                  <a:pt x="11410950" y="11410950"/>
                </a:lnTo>
                <a:lnTo>
                  <a:pt x="0" y="114109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ZA"/>
          </a:p>
        </p:txBody>
      </p:sp>
      <p:sp>
        <p:nvSpPr>
          <p:cNvPr id="4" name="TextBox 4"/>
          <p:cNvSpPr txBox="1"/>
          <p:nvPr/>
        </p:nvSpPr>
        <p:spPr>
          <a:xfrm>
            <a:off x="10343019" y="9258300"/>
            <a:ext cx="7780199" cy="871914"/>
          </a:xfrm>
          <a:prstGeom prst="rect">
            <a:avLst/>
          </a:prstGeom>
        </p:spPr>
        <p:txBody>
          <a:bodyPr lIns="0" tIns="0" rIns="0" bIns="0" rtlCol="0" anchor="t">
            <a:spAutoFit/>
          </a:bodyPr>
          <a:lstStyle/>
          <a:p>
            <a:pPr marL="0" lvl="0" indent="0" algn="l">
              <a:lnSpc>
                <a:spcPts val="6812"/>
              </a:lnSpc>
            </a:pPr>
            <a:r>
              <a:rPr lang="en-US" sz="5773" b="1" spc="-496" dirty="0">
                <a:effectLst>
                  <a:outerShdw blurRad="38100" dist="38100" dir="2700000" sx="143000" sy="143000" algn="tl">
                    <a:schemeClr val="tx1">
                      <a:alpha val="0"/>
                    </a:schemeClr>
                  </a:outerShdw>
                </a:effectLst>
                <a:latin typeface="Trend Sans Five"/>
              </a:rPr>
              <a:t>5 October 2023</a:t>
            </a:r>
          </a:p>
        </p:txBody>
      </p:sp>
      <p:sp>
        <p:nvSpPr>
          <p:cNvPr id="5" name="AutoShape 5"/>
          <p:cNvSpPr/>
          <p:nvPr/>
        </p:nvSpPr>
        <p:spPr>
          <a:xfrm flipV="1">
            <a:off x="10343019" y="8906947"/>
            <a:ext cx="2824197" cy="0"/>
          </a:xfrm>
          <a:prstGeom prst="line">
            <a:avLst/>
          </a:prstGeom>
          <a:ln w="57150" cap="flat">
            <a:solidFill>
              <a:srgbClr val="000000"/>
            </a:solidFill>
            <a:prstDash val="solid"/>
            <a:headEnd type="none" w="sm" len="sm"/>
            <a:tailEnd type="none" w="sm" len="sm"/>
          </a:ln>
        </p:spPr>
        <p:txBody>
          <a:bodyPr/>
          <a:lstStyle/>
          <a:p>
            <a:endParaRPr lang="en-ZA"/>
          </a:p>
        </p:txBody>
      </p:sp>
      <p:grpSp>
        <p:nvGrpSpPr>
          <p:cNvPr id="6" name="Group 6"/>
          <p:cNvGrpSpPr/>
          <p:nvPr/>
        </p:nvGrpSpPr>
        <p:grpSpPr>
          <a:xfrm>
            <a:off x="1447800" y="1364812"/>
            <a:ext cx="14146220" cy="6796732"/>
            <a:chOff x="-1" y="-2376186"/>
            <a:chExt cx="18861626" cy="9062311"/>
          </a:xfrm>
        </p:grpSpPr>
        <p:sp>
          <p:nvSpPr>
            <p:cNvPr id="7" name="TextBox 7"/>
            <p:cNvSpPr txBox="1"/>
            <p:nvPr/>
          </p:nvSpPr>
          <p:spPr>
            <a:xfrm>
              <a:off x="0" y="4404149"/>
              <a:ext cx="18861625" cy="757562"/>
            </a:xfrm>
            <a:prstGeom prst="rect">
              <a:avLst/>
            </a:prstGeom>
          </p:spPr>
          <p:txBody>
            <a:bodyPr lIns="0" tIns="0" rIns="0" bIns="0" rtlCol="0" anchor="t">
              <a:spAutoFit/>
            </a:bodyPr>
            <a:lstStyle/>
            <a:p>
              <a:pPr marL="0" lvl="0" indent="0" algn="l">
                <a:lnSpc>
                  <a:spcPts val="4077"/>
                </a:lnSpc>
              </a:pPr>
              <a:endParaRPr/>
            </a:p>
          </p:txBody>
        </p:sp>
        <p:sp>
          <p:nvSpPr>
            <p:cNvPr id="8" name="TextBox 8"/>
            <p:cNvSpPr txBox="1"/>
            <p:nvPr/>
          </p:nvSpPr>
          <p:spPr>
            <a:xfrm>
              <a:off x="-1" y="-2376186"/>
              <a:ext cx="18861625" cy="9062311"/>
            </a:xfrm>
            <a:prstGeom prst="rect">
              <a:avLst/>
            </a:prstGeom>
          </p:spPr>
          <p:txBody>
            <a:bodyPr lIns="0" tIns="0" rIns="0" bIns="0" rtlCol="0" anchor="t">
              <a:spAutoFit/>
            </a:bodyPr>
            <a:lstStyle/>
            <a:p>
              <a:pPr marL="0" lvl="0" indent="0" algn="ctr">
                <a:lnSpc>
                  <a:spcPts val="10598"/>
                </a:lnSpc>
              </a:pPr>
              <a:r>
                <a:rPr lang="en-US" sz="9600" spc="-883" dirty="0">
                  <a:ln>
                    <a:solidFill>
                      <a:schemeClr val="tx1"/>
                    </a:solidFill>
                  </a:ln>
                  <a:solidFill>
                    <a:schemeClr val="bg1"/>
                  </a:solidFill>
                  <a:effectLst>
                    <a:glow rad="101600">
                      <a:schemeClr val="tx1">
                        <a:alpha val="60000"/>
                      </a:schemeClr>
                    </a:glow>
                  </a:effectLst>
                  <a:latin typeface="Trend Sans Five"/>
                </a:rPr>
                <a:t>A revised evidentiary standard of proof for digital markets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B875F"/>
        </a:solidFill>
        <a:effectLst/>
      </p:bgPr>
    </p:bg>
    <p:spTree>
      <p:nvGrpSpPr>
        <p:cNvPr id="1" name=""/>
        <p:cNvGrpSpPr/>
        <p:nvPr/>
      </p:nvGrpSpPr>
      <p:grpSpPr>
        <a:xfrm>
          <a:off x="0" y="0"/>
          <a:ext cx="0" cy="0"/>
          <a:chOff x="0" y="0"/>
          <a:chExt cx="0" cy="0"/>
        </a:xfrm>
      </p:grpSpPr>
      <p:sp>
        <p:nvSpPr>
          <p:cNvPr id="3" name="TextBox 3"/>
          <p:cNvSpPr txBox="1"/>
          <p:nvPr/>
        </p:nvSpPr>
        <p:spPr>
          <a:xfrm>
            <a:off x="603232" y="2771861"/>
            <a:ext cx="14287357" cy="4275081"/>
          </a:xfrm>
          <a:prstGeom prst="rect">
            <a:avLst/>
          </a:prstGeom>
        </p:spPr>
        <p:txBody>
          <a:bodyPr lIns="0" tIns="0" rIns="0" bIns="0" rtlCol="0" anchor="t">
            <a:spAutoFit/>
          </a:bodyPr>
          <a:lstStyle/>
          <a:p>
            <a:pPr algn="ctr">
              <a:lnSpc>
                <a:spcPts val="6859"/>
              </a:lnSpc>
            </a:pPr>
            <a:r>
              <a:rPr lang="en-US" sz="4899" dirty="0">
                <a:solidFill>
                  <a:srgbClr val="FFFFFF"/>
                </a:solidFill>
                <a:latin typeface="Times New Roman Condensed"/>
              </a:rPr>
              <a:t> </a:t>
            </a:r>
          </a:p>
          <a:p>
            <a:pPr algn="ctr">
              <a:lnSpc>
                <a:spcPts val="6859"/>
              </a:lnSpc>
            </a:pPr>
            <a:endParaRPr lang="en-US" sz="4899" dirty="0">
              <a:solidFill>
                <a:srgbClr val="FFFFFF"/>
              </a:solidFill>
              <a:latin typeface="Times New Roman Condensed"/>
            </a:endParaRPr>
          </a:p>
          <a:p>
            <a:pPr algn="ctr">
              <a:lnSpc>
                <a:spcPts val="7839"/>
              </a:lnSpc>
            </a:pPr>
            <a:endParaRPr lang="en-US" sz="4899" dirty="0">
              <a:solidFill>
                <a:srgbClr val="FFFFFF"/>
              </a:solidFill>
              <a:latin typeface="Times New Roman Condensed"/>
            </a:endParaRPr>
          </a:p>
          <a:p>
            <a:pPr algn="ctr">
              <a:lnSpc>
                <a:spcPts val="7839"/>
              </a:lnSpc>
            </a:pPr>
            <a:endParaRPr lang="en-US" sz="4899" dirty="0">
              <a:solidFill>
                <a:srgbClr val="FFFFFF"/>
              </a:solidFill>
              <a:latin typeface="Times New Roman Condensed"/>
            </a:endParaRPr>
          </a:p>
          <a:p>
            <a:pPr algn="ctr">
              <a:lnSpc>
                <a:spcPts val="3359"/>
              </a:lnSpc>
            </a:pPr>
            <a:endParaRPr lang="en-US" sz="4899" dirty="0">
              <a:solidFill>
                <a:srgbClr val="FFFFFF"/>
              </a:solidFill>
              <a:latin typeface="Times New Roman Condensed"/>
            </a:endParaRPr>
          </a:p>
        </p:txBody>
      </p:sp>
      <p:sp>
        <p:nvSpPr>
          <p:cNvPr id="4" name="Freeform 2">
            <a:extLst>
              <a:ext uri="{FF2B5EF4-FFF2-40B4-BE49-F238E27FC236}">
                <a16:creationId xmlns:a16="http://schemas.microsoft.com/office/drawing/2014/main" id="{91079D9A-6801-A739-A68F-B5A1F57E9A44}"/>
              </a:ext>
            </a:extLst>
          </p:cNvPr>
          <p:cNvSpPr/>
          <p:nvPr/>
        </p:nvSpPr>
        <p:spPr>
          <a:xfrm>
            <a:off x="14890588" y="0"/>
            <a:ext cx="3473611" cy="10774947"/>
          </a:xfrm>
          <a:custGeom>
            <a:avLst/>
            <a:gdLst/>
            <a:ahLst/>
            <a:cxnLst/>
            <a:rect l="l" t="t" r="r" b="b"/>
            <a:pathLst>
              <a:path w="18745697" h="15263868">
                <a:moveTo>
                  <a:pt x="0" y="0"/>
                </a:moveTo>
                <a:lnTo>
                  <a:pt x="18745697" y="0"/>
                </a:lnTo>
                <a:lnTo>
                  <a:pt x="18745697" y="15263868"/>
                </a:lnTo>
                <a:lnTo>
                  <a:pt x="0" y="15263868"/>
                </a:lnTo>
                <a:lnTo>
                  <a:pt x="0" y="0"/>
                </a:lnTo>
                <a:close/>
              </a:path>
            </a:pathLst>
          </a:custGeom>
          <a:blipFill>
            <a:blip r:embed="rId2"/>
            <a:stretch>
              <a:fillRect t="-42649" r="-419320" b="-12364"/>
            </a:stretch>
          </a:blipFill>
        </p:spPr>
        <p:txBody>
          <a:bodyPr/>
          <a:lstStyle/>
          <a:p>
            <a:endParaRPr lang="en-ZA"/>
          </a:p>
        </p:txBody>
      </p:sp>
      <p:sp>
        <p:nvSpPr>
          <p:cNvPr id="7" name="TextBox 6">
            <a:extLst>
              <a:ext uri="{FF2B5EF4-FFF2-40B4-BE49-F238E27FC236}">
                <a16:creationId xmlns:a16="http://schemas.microsoft.com/office/drawing/2014/main" id="{A21AAE68-6E54-F1C8-9D18-01F4187100CA}"/>
              </a:ext>
            </a:extLst>
          </p:cNvPr>
          <p:cNvSpPr txBox="1"/>
          <p:nvPr/>
        </p:nvSpPr>
        <p:spPr>
          <a:xfrm>
            <a:off x="1371600" y="276526"/>
            <a:ext cx="12192000" cy="1387303"/>
          </a:xfrm>
          <a:prstGeom prst="rect">
            <a:avLst/>
          </a:prstGeom>
          <a:noFill/>
        </p:spPr>
        <p:txBody>
          <a:bodyPr wrap="square">
            <a:spAutoFit/>
          </a:bodyPr>
          <a:lstStyle/>
          <a:p>
            <a:pPr marL="0" marR="0" lvl="0" indent="0" algn="ctr" defTabSz="914400" rtl="0" eaLnBrk="1" fontAlgn="auto" latinLnBrk="0" hangingPunct="1">
              <a:lnSpc>
                <a:spcPts val="11200"/>
              </a:lnSpc>
              <a:spcBef>
                <a:spcPts val="0"/>
              </a:spcBef>
              <a:spcAft>
                <a:spcPts val="0"/>
              </a:spcAft>
              <a:buClrTx/>
              <a:buSzTx/>
              <a:buFontTx/>
              <a:buNone/>
              <a:tabLst/>
              <a:defRPr/>
            </a:pPr>
            <a:r>
              <a:rPr kumimoji="0" lang="en-US" sz="6000" b="0" i="0" u="none" strike="noStrike" kern="1200" cap="none" spc="-72" normalizeH="0" baseline="0" noProof="0" dirty="0">
                <a:ln>
                  <a:noFill/>
                </a:ln>
                <a:solidFill>
                  <a:srgbClr val="FFFFFF"/>
                </a:solidFill>
                <a:effectLst/>
                <a:uLnTx/>
                <a:uFillTx/>
                <a:latin typeface="Times New Roman Condensed"/>
                <a:ea typeface="+mn-ea"/>
                <a:cs typeface="+mn-cs"/>
              </a:rPr>
              <a:t>A </a:t>
            </a:r>
            <a:r>
              <a:rPr kumimoji="0" lang="en-US" sz="6000" b="0" i="1" u="none" strike="noStrike" kern="1200" cap="none" spc="-72" normalizeH="0" baseline="0" noProof="0" dirty="0">
                <a:ln>
                  <a:noFill/>
                </a:ln>
                <a:solidFill>
                  <a:srgbClr val="FFFFFF"/>
                </a:solidFill>
                <a:effectLst/>
                <a:uLnTx/>
                <a:uFillTx/>
                <a:latin typeface="Times New Roman Condensed"/>
                <a:ea typeface="+mn-ea"/>
                <a:cs typeface="+mn-cs"/>
              </a:rPr>
              <a:t>Prima Facie </a:t>
            </a:r>
            <a:r>
              <a:rPr kumimoji="0" lang="en-US" sz="6000" b="0" i="0" u="none" strike="noStrike" kern="1200" cap="none" spc="-72" normalizeH="0" baseline="0" noProof="0" dirty="0">
                <a:ln>
                  <a:noFill/>
                </a:ln>
                <a:solidFill>
                  <a:srgbClr val="FFFFFF"/>
                </a:solidFill>
                <a:effectLst/>
                <a:uLnTx/>
                <a:uFillTx/>
                <a:latin typeface="Times New Roman Condensed"/>
                <a:ea typeface="+mn-ea"/>
                <a:cs typeface="+mn-cs"/>
              </a:rPr>
              <a:t>Evidentiary standard</a:t>
            </a:r>
          </a:p>
        </p:txBody>
      </p:sp>
      <p:sp>
        <p:nvSpPr>
          <p:cNvPr id="8" name="TextBox 7">
            <a:extLst>
              <a:ext uri="{FF2B5EF4-FFF2-40B4-BE49-F238E27FC236}">
                <a16:creationId xmlns:a16="http://schemas.microsoft.com/office/drawing/2014/main" id="{43E56A9F-6B3D-08EE-4D7A-73FCE21A8656}"/>
              </a:ext>
            </a:extLst>
          </p:cNvPr>
          <p:cNvSpPr txBox="1"/>
          <p:nvPr/>
        </p:nvSpPr>
        <p:spPr>
          <a:xfrm>
            <a:off x="850811" y="1663829"/>
            <a:ext cx="14039777" cy="11321048"/>
          </a:xfrm>
          <a:prstGeom prst="rect">
            <a:avLst/>
          </a:prstGeom>
          <a:noFill/>
        </p:spPr>
        <p:txBody>
          <a:bodyPr wrap="square" rtlCol="0">
            <a:spAutoFit/>
          </a:bodyPr>
          <a:lstStyle/>
          <a:p>
            <a:pPr marL="0" marR="0" lvl="0" indent="0" algn="l" defTabSz="914400" rtl="0" eaLnBrk="1" fontAlgn="auto" latinLnBrk="0" hangingPunct="1">
              <a:lnSpc>
                <a:spcPts val="6146"/>
              </a:lnSpc>
              <a:spcBef>
                <a:spcPts val="0"/>
              </a:spcBef>
              <a:spcAft>
                <a:spcPts val="0"/>
              </a:spcAft>
              <a:buClrTx/>
              <a:buSzTx/>
              <a:buFontTx/>
              <a:buNone/>
              <a:tabLst/>
              <a:defRPr/>
            </a:pPr>
            <a:r>
              <a:rPr kumimoji="0" lang="en-US" sz="3793" b="0" i="0" u="none" strike="noStrike" kern="1200" cap="none" spc="0" normalizeH="0" baseline="0" noProof="0" dirty="0">
                <a:ln>
                  <a:noFill/>
                </a:ln>
                <a:solidFill>
                  <a:srgbClr val="FFFFFF"/>
                </a:solidFill>
                <a:effectLst/>
                <a:uLnTx/>
                <a:uFillTx/>
                <a:latin typeface="Times New Roman Condensed"/>
                <a:ea typeface="+mn-ea"/>
                <a:cs typeface="+mn-cs"/>
              </a:rPr>
              <a:t>-The recent successes that parties have enjoyed in interim relief applications provides an attractive approach that can assist the Commission. </a:t>
            </a:r>
          </a:p>
          <a:p>
            <a:pPr marL="0" marR="0" lvl="0" indent="0" algn="l" defTabSz="914400" rtl="0" eaLnBrk="1" fontAlgn="auto" latinLnBrk="0" hangingPunct="1">
              <a:lnSpc>
                <a:spcPts val="6146"/>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Condensed"/>
              <a:ea typeface="+mn-ea"/>
              <a:cs typeface="+mn-cs"/>
            </a:endParaRPr>
          </a:p>
          <a:p>
            <a:pPr marL="0" marR="0" lvl="0" indent="0" algn="l" defTabSz="914400" rtl="0" eaLnBrk="1" fontAlgn="auto" latinLnBrk="0" hangingPunct="1">
              <a:lnSpc>
                <a:spcPts val="6146"/>
              </a:lnSpc>
              <a:spcBef>
                <a:spcPts val="0"/>
              </a:spcBef>
              <a:spcAft>
                <a:spcPts val="0"/>
              </a:spcAft>
              <a:buClrTx/>
              <a:buSzTx/>
              <a:buFontTx/>
              <a:buNone/>
              <a:tabLst/>
              <a:defRPr/>
            </a:pPr>
            <a:r>
              <a:rPr kumimoji="0" lang="en-US" sz="3793" b="0" i="0" u="none" strike="noStrike" kern="1200" cap="none" spc="0" normalizeH="0" baseline="0" noProof="0" dirty="0">
                <a:ln>
                  <a:noFill/>
                </a:ln>
                <a:solidFill>
                  <a:srgbClr val="FFFFFF"/>
                </a:solidFill>
                <a:effectLst/>
                <a:uLnTx/>
                <a:uFillTx/>
                <a:latin typeface="Times New Roman Condensed"/>
                <a:ea typeface="+mn-ea"/>
                <a:cs typeface="+mn-cs"/>
              </a:rPr>
              <a:t>-In the main, parties need to meet the prima facie case standard in order to succeed. This type of case is essentially “clear and non-speculative evidence about possible anti-competitive effects.” </a:t>
            </a:r>
          </a:p>
          <a:p>
            <a:pPr marL="0" marR="0" lvl="0" indent="0" algn="l" defTabSz="914400" rtl="0" eaLnBrk="1" fontAlgn="auto" latinLnBrk="0" hangingPunct="1">
              <a:lnSpc>
                <a:spcPts val="6146"/>
              </a:lnSpc>
              <a:spcBef>
                <a:spcPts val="0"/>
              </a:spcBef>
              <a:spcAft>
                <a:spcPts val="0"/>
              </a:spcAft>
              <a:buClrTx/>
              <a:buSzTx/>
              <a:buFontTx/>
              <a:buNone/>
              <a:tabLst/>
              <a:defRPr/>
            </a:pPr>
            <a:endParaRPr lang="en-US" sz="3200" dirty="0">
              <a:solidFill>
                <a:srgbClr val="FFFFFF"/>
              </a:solidFill>
              <a:latin typeface="Times New Roman Condensed"/>
            </a:endParaRPr>
          </a:p>
          <a:p>
            <a:pPr>
              <a:lnSpc>
                <a:spcPts val="6146"/>
              </a:lnSpc>
              <a:defRPr/>
            </a:pPr>
            <a:r>
              <a:rPr lang="en-US" sz="3793" dirty="0">
                <a:solidFill>
                  <a:srgbClr val="FFFFFF"/>
                </a:solidFill>
                <a:latin typeface="Times New Roman Condensed"/>
              </a:rPr>
              <a:t>-</a:t>
            </a:r>
            <a:r>
              <a:rPr lang="en-US" sz="3793" dirty="0" err="1">
                <a:solidFill>
                  <a:srgbClr val="FFFFFF"/>
                </a:solidFill>
                <a:latin typeface="Times New Roman Condensed"/>
              </a:rPr>
              <a:t>GovChat</a:t>
            </a:r>
            <a:r>
              <a:rPr lang="en-US" sz="3793" dirty="0">
                <a:solidFill>
                  <a:srgbClr val="FFFFFF"/>
                </a:solidFill>
                <a:latin typeface="Times New Roman Condensed"/>
              </a:rPr>
              <a:t> successfully met this standard when it was granted interim relief against Facebook (and /or WhatsApp) for their offboarding. This was the first time the Competition Tribunal had to engage with the abuse of dominance provisions as they relate to a digital platform like Facebook (or WhatsApp). </a:t>
            </a:r>
          </a:p>
          <a:p>
            <a:pPr marL="0" marR="0" lvl="0" indent="0" algn="l" defTabSz="914400" rtl="0" eaLnBrk="1" fontAlgn="auto" latinLnBrk="0" hangingPunct="1">
              <a:lnSpc>
                <a:spcPts val="6146"/>
              </a:lnSpc>
              <a:spcBef>
                <a:spcPts val="0"/>
              </a:spcBef>
              <a:spcAft>
                <a:spcPts val="0"/>
              </a:spcAft>
              <a:buClrTx/>
              <a:buSzTx/>
              <a:buFontTx/>
              <a:buNone/>
              <a:tabLst/>
              <a:defRPr/>
            </a:pPr>
            <a:endParaRPr kumimoji="0" lang="en-US" sz="3793" b="0" i="0" u="none" strike="noStrike" kern="1200" cap="none" spc="0" normalizeH="0" baseline="0" noProof="0" dirty="0">
              <a:ln>
                <a:noFill/>
              </a:ln>
              <a:solidFill>
                <a:srgbClr val="FFFFFF"/>
              </a:solidFill>
              <a:effectLst/>
              <a:uLnTx/>
              <a:uFillTx/>
              <a:latin typeface="Times New Roman Condensed"/>
              <a:ea typeface="+mn-ea"/>
              <a:cs typeface="+mn-cs"/>
            </a:endParaRPr>
          </a:p>
          <a:p>
            <a:pPr marL="0" marR="0" lvl="0" indent="0" algn="l" defTabSz="914400" rtl="0" eaLnBrk="1" fontAlgn="auto" latinLnBrk="0" hangingPunct="1">
              <a:lnSpc>
                <a:spcPts val="6146"/>
              </a:lnSpc>
              <a:spcBef>
                <a:spcPts val="0"/>
              </a:spcBef>
              <a:spcAft>
                <a:spcPts val="0"/>
              </a:spcAft>
              <a:buClrTx/>
              <a:buSzTx/>
              <a:buFontTx/>
              <a:buNone/>
              <a:tabLst/>
              <a:defRPr/>
            </a:pPr>
            <a:endParaRPr lang="en-US" sz="3793" dirty="0">
              <a:solidFill>
                <a:srgbClr val="FFFFFF"/>
              </a:solidFill>
              <a:latin typeface="Times New Roman Condensed"/>
            </a:endParaRPr>
          </a:p>
          <a:p>
            <a:pPr marL="0" marR="0" lvl="0" indent="0" algn="l" defTabSz="914400" rtl="0" eaLnBrk="1" fontAlgn="auto" latinLnBrk="0" hangingPunct="1">
              <a:lnSpc>
                <a:spcPts val="6146"/>
              </a:lnSpc>
              <a:spcBef>
                <a:spcPts val="0"/>
              </a:spcBef>
              <a:spcAft>
                <a:spcPts val="0"/>
              </a:spcAft>
              <a:buClrTx/>
              <a:buSzTx/>
              <a:buFontTx/>
              <a:buNone/>
              <a:tabLst/>
              <a:defRPr/>
            </a:pPr>
            <a:endParaRPr kumimoji="0" lang="en-US" sz="3793" b="0" i="0" u="none" strike="noStrike" kern="1200" cap="none" spc="0" normalizeH="0" baseline="0" noProof="0" dirty="0">
              <a:ln>
                <a:noFill/>
              </a:ln>
              <a:solidFill>
                <a:srgbClr val="FFFFFF"/>
              </a:solidFill>
              <a:effectLst/>
              <a:uLnTx/>
              <a:uFillTx/>
              <a:latin typeface="Times New Roman Condensed"/>
              <a:ea typeface="+mn-ea"/>
              <a:cs typeface="+mn-cs"/>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B875F"/>
        </a:solidFill>
        <a:effectLst/>
      </p:bgPr>
    </p:bg>
    <p:spTree>
      <p:nvGrpSpPr>
        <p:cNvPr id="1" name=""/>
        <p:cNvGrpSpPr/>
        <p:nvPr/>
      </p:nvGrpSpPr>
      <p:grpSpPr>
        <a:xfrm>
          <a:off x="0" y="0"/>
          <a:ext cx="0" cy="0"/>
          <a:chOff x="0" y="0"/>
          <a:chExt cx="0" cy="0"/>
        </a:xfrm>
      </p:grpSpPr>
      <p:sp>
        <p:nvSpPr>
          <p:cNvPr id="2" name="TextBox 2"/>
          <p:cNvSpPr txBox="1"/>
          <p:nvPr/>
        </p:nvSpPr>
        <p:spPr>
          <a:xfrm>
            <a:off x="603088" y="114300"/>
            <a:ext cx="14287500" cy="15778230"/>
          </a:xfrm>
          <a:prstGeom prst="rect">
            <a:avLst/>
          </a:prstGeom>
        </p:spPr>
        <p:txBody>
          <a:bodyPr wrap="square" lIns="0" tIns="0" rIns="0" bIns="0" rtlCol="0" anchor="t">
            <a:spAutoFit/>
          </a:bodyPr>
          <a:lstStyle/>
          <a:p>
            <a:pPr algn="just">
              <a:lnSpc>
                <a:spcPts val="6859"/>
              </a:lnSpc>
            </a:pPr>
            <a:r>
              <a:rPr lang="en-US" sz="4899" dirty="0">
                <a:solidFill>
                  <a:srgbClr val="FFFFFF"/>
                </a:solidFill>
                <a:latin typeface="Times New Roman Condensed"/>
              </a:rPr>
              <a:t>Inclusion of the reverse evidentiary onus provision, in the 2018 amendments of the Competition Act under: </a:t>
            </a:r>
          </a:p>
          <a:p>
            <a:pPr marL="685800" indent="-685800" algn="just">
              <a:lnSpc>
                <a:spcPts val="6859"/>
              </a:lnSpc>
              <a:buFont typeface="Wingdings" panose="05000000000000000000" pitchFamily="2" charset="2"/>
              <a:buChar char="Ø"/>
            </a:pPr>
            <a:r>
              <a:rPr lang="en-US" sz="4899" dirty="0">
                <a:solidFill>
                  <a:srgbClr val="FFFFFF"/>
                </a:solidFill>
                <a:latin typeface="Times New Roman Condensed"/>
              </a:rPr>
              <a:t>s8(2) – This relates to excessive pricing; </a:t>
            </a:r>
          </a:p>
          <a:p>
            <a:pPr marL="685800" indent="-685800" algn="just">
              <a:lnSpc>
                <a:spcPts val="6859"/>
              </a:lnSpc>
              <a:buFont typeface="Wingdings" panose="05000000000000000000" pitchFamily="2" charset="2"/>
              <a:buChar char="Ø"/>
            </a:pPr>
            <a:r>
              <a:rPr lang="en-US" sz="4899" dirty="0">
                <a:solidFill>
                  <a:srgbClr val="FFFFFF"/>
                </a:solidFill>
                <a:latin typeface="Times New Roman Condensed"/>
              </a:rPr>
              <a:t>s8(4(c) – This relates to Buyer Power; and</a:t>
            </a:r>
          </a:p>
          <a:p>
            <a:pPr marL="685800" indent="-685800" algn="just">
              <a:lnSpc>
                <a:spcPts val="6859"/>
              </a:lnSpc>
              <a:buFont typeface="Wingdings" panose="05000000000000000000" pitchFamily="2" charset="2"/>
              <a:buChar char="Ø"/>
            </a:pPr>
            <a:r>
              <a:rPr lang="en-US" sz="4899" dirty="0">
                <a:solidFill>
                  <a:srgbClr val="FFFFFF"/>
                </a:solidFill>
                <a:latin typeface="Times New Roman Condensed"/>
              </a:rPr>
              <a:t>s9(3)(b) – This relates to price discrimination against SMME’s   				  and/or HDP’s.</a:t>
            </a:r>
            <a:endParaRPr lang="en-US" sz="4800" dirty="0">
              <a:solidFill>
                <a:srgbClr val="FFFFFF"/>
              </a:solidFill>
              <a:latin typeface="Times New Roman Condensed"/>
            </a:endParaRPr>
          </a:p>
          <a:p>
            <a:pPr algn="just">
              <a:lnSpc>
                <a:spcPts val="6859"/>
              </a:lnSpc>
            </a:pPr>
            <a:endParaRPr lang="en-US" sz="4899" i="1" dirty="0">
              <a:solidFill>
                <a:srgbClr val="FFFFFF"/>
              </a:solidFill>
              <a:latin typeface="Times New Roman Condensed"/>
            </a:endParaRPr>
          </a:p>
          <a:p>
            <a:pPr algn="just">
              <a:lnSpc>
                <a:spcPts val="6859"/>
              </a:lnSpc>
            </a:pPr>
            <a:r>
              <a:rPr lang="en-US" sz="4899" i="1" dirty="0">
                <a:solidFill>
                  <a:srgbClr val="FFFFFF"/>
                </a:solidFill>
                <a:latin typeface="Times New Roman Condensed"/>
              </a:rPr>
              <a:t>The inclusion of a reverse onus evidentiary standard would place a greater burden (also) on a respondent digital firm and/or platforms to justify their conduct not just on efficiency grounds but specifically why their conduct should be allowed in terms of the Competition Act. </a:t>
            </a:r>
          </a:p>
          <a:p>
            <a:pPr algn="ctr">
              <a:lnSpc>
                <a:spcPts val="6859"/>
              </a:lnSpc>
            </a:pPr>
            <a:endParaRPr lang="en-US" sz="4899" dirty="0">
              <a:solidFill>
                <a:srgbClr val="FFFFFF"/>
              </a:solidFill>
              <a:latin typeface="Times New Roman Condensed"/>
            </a:endParaRPr>
          </a:p>
          <a:p>
            <a:pPr algn="ctr">
              <a:lnSpc>
                <a:spcPts val="6859"/>
              </a:lnSpc>
            </a:pPr>
            <a:r>
              <a:rPr lang="en-US" sz="4899" dirty="0">
                <a:solidFill>
                  <a:srgbClr val="FFFFFF"/>
                </a:solidFill>
                <a:latin typeface="Times New Roman Condensed"/>
              </a:rPr>
              <a:t> </a:t>
            </a:r>
          </a:p>
          <a:p>
            <a:pPr algn="ctr">
              <a:lnSpc>
                <a:spcPts val="6859"/>
              </a:lnSpc>
            </a:pPr>
            <a:endParaRPr lang="en-US" sz="4899" dirty="0">
              <a:solidFill>
                <a:srgbClr val="FFFFFF"/>
              </a:solidFill>
              <a:latin typeface="Times New Roman Condensed"/>
            </a:endParaRPr>
          </a:p>
          <a:p>
            <a:pPr algn="ctr">
              <a:lnSpc>
                <a:spcPts val="7839"/>
              </a:lnSpc>
            </a:pPr>
            <a:endParaRPr lang="en-US" sz="4899" dirty="0">
              <a:solidFill>
                <a:srgbClr val="FFFFFF"/>
              </a:solidFill>
              <a:latin typeface="Times New Roman Condensed"/>
            </a:endParaRPr>
          </a:p>
          <a:p>
            <a:pPr algn="ctr">
              <a:lnSpc>
                <a:spcPts val="7839"/>
              </a:lnSpc>
            </a:pPr>
            <a:endParaRPr lang="en-US" sz="4899" dirty="0">
              <a:solidFill>
                <a:srgbClr val="FFFFFF"/>
              </a:solidFill>
              <a:latin typeface="Times New Roman Condensed"/>
            </a:endParaRPr>
          </a:p>
          <a:p>
            <a:pPr algn="ctr">
              <a:lnSpc>
                <a:spcPts val="3359"/>
              </a:lnSpc>
            </a:pPr>
            <a:endParaRPr lang="en-US" sz="4899" dirty="0">
              <a:solidFill>
                <a:srgbClr val="FFFFFF"/>
              </a:solidFill>
              <a:latin typeface="Times New Roman Condensed"/>
            </a:endParaRPr>
          </a:p>
        </p:txBody>
      </p:sp>
      <p:sp>
        <p:nvSpPr>
          <p:cNvPr id="3" name="Freeform 2">
            <a:extLst>
              <a:ext uri="{FF2B5EF4-FFF2-40B4-BE49-F238E27FC236}">
                <a16:creationId xmlns:a16="http://schemas.microsoft.com/office/drawing/2014/main" id="{CE8AEB41-0F5E-84A6-0929-E835338E652C}"/>
              </a:ext>
            </a:extLst>
          </p:cNvPr>
          <p:cNvSpPr/>
          <p:nvPr/>
        </p:nvSpPr>
        <p:spPr>
          <a:xfrm>
            <a:off x="14890588" y="0"/>
            <a:ext cx="3473611" cy="10774947"/>
          </a:xfrm>
          <a:custGeom>
            <a:avLst/>
            <a:gdLst/>
            <a:ahLst/>
            <a:cxnLst/>
            <a:rect l="l" t="t" r="r" b="b"/>
            <a:pathLst>
              <a:path w="18745697" h="15263868">
                <a:moveTo>
                  <a:pt x="0" y="0"/>
                </a:moveTo>
                <a:lnTo>
                  <a:pt x="18745697" y="0"/>
                </a:lnTo>
                <a:lnTo>
                  <a:pt x="18745697" y="15263868"/>
                </a:lnTo>
                <a:lnTo>
                  <a:pt x="0" y="15263868"/>
                </a:lnTo>
                <a:lnTo>
                  <a:pt x="0" y="0"/>
                </a:lnTo>
                <a:close/>
              </a:path>
            </a:pathLst>
          </a:custGeom>
          <a:blipFill>
            <a:blip r:embed="rId2"/>
            <a:stretch>
              <a:fillRect t="-42649" r="-419320" b="-12364"/>
            </a:stretch>
          </a:blipFill>
        </p:spPr>
        <p:txBody>
          <a:bodyPr/>
          <a:lstStyle/>
          <a:p>
            <a:endParaRPr lang="en-Z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B875F"/>
        </a:solidFill>
        <a:effectLst/>
      </p:bgPr>
    </p:bg>
    <p:spTree>
      <p:nvGrpSpPr>
        <p:cNvPr id="1" name=""/>
        <p:cNvGrpSpPr/>
        <p:nvPr/>
      </p:nvGrpSpPr>
      <p:grpSpPr>
        <a:xfrm>
          <a:off x="0" y="0"/>
          <a:ext cx="0" cy="0"/>
          <a:chOff x="0" y="0"/>
          <a:chExt cx="0" cy="0"/>
        </a:xfrm>
      </p:grpSpPr>
      <p:sp>
        <p:nvSpPr>
          <p:cNvPr id="2" name="TextBox 2"/>
          <p:cNvSpPr txBox="1"/>
          <p:nvPr/>
        </p:nvSpPr>
        <p:spPr>
          <a:xfrm>
            <a:off x="603088" y="114300"/>
            <a:ext cx="14287500" cy="10392140"/>
          </a:xfrm>
          <a:prstGeom prst="rect">
            <a:avLst/>
          </a:prstGeom>
        </p:spPr>
        <p:txBody>
          <a:bodyPr wrap="square" lIns="0" tIns="0" rIns="0" bIns="0" rtlCol="0" anchor="t">
            <a:spAutoFit/>
          </a:bodyPr>
          <a:lstStyle/>
          <a:p>
            <a:pPr algn="just">
              <a:lnSpc>
                <a:spcPts val="6859"/>
              </a:lnSpc>
            </a:pPr>
            <a:endParaRPr lang="en-US" sz="4899" dirty="0">
              <a:solidFill>
                <a:srgbClr val="FFFFFF"/>
              </a:solidFill>
              <a:latin typeface="Times New Roman Condensed"/>
            </a:endParaRPr>
          </a:p>
          <a:p>
            <a:pPr algn="just">
              <a:lnSpc>
                <a:spcPts val="7839"/>
              </a:lnSpc>
            </a:pPr>
            <a:r>
              <a:rPr lang="en-US" sz="5400" dirty="0" err="1">
                <a:solidFill>
                  <a:srgbClr val="FFFFFF"/>
                </a:solidFill>
                <a:latin typeface="Times New Roman Condensed"/>
              </a:rPr>
              <a:t>Hovenkamp</a:t>
            </a:r>
            <a:r>
              <a:rPr lang="en-US" sz="5400" dirty="0">
                <a:solidFill>
                  <a:srgbClr val="FFFFFF"/>
                </a:solidFill>
                <a:latin typeface="Times New Roman Condensed"/>
              </a:rPr>
              <a:t> argues against intervening in digital markets and considering any change in legal standards. He points to the need for more understanding of these markets first. </a:t>
            </a:r>
          </a:p>
          <a:p>
            <a:pPr algn="ctr">
              <a:lnSpc>
                <a:spcPts val="7839"/>
              </a:lnSpc>
            </a:pPr>
            <a:endParaRPr lang="en-US" sz="5400" dirty="0">
              <a:solidFill>
                <a:srgbClr val="FFFFFF"/>
              </a:solidFill>
              <a:latin typeface="Times New Roman Condensed"/>
            </a:endParaRPr>
          </a:p>
          <a:p>
            <a:pPr algn="just">
              <a:lnSpc>
                <a:spcPts val="7839"/>
              </a:lnSpc>
            </a:pPr>
            <a:r>
              <a:rPr lang="en-US" sz="5400" i="1" dirty="0">
                <a:solidFill>
                  <a:srgbClr val="FFFFFF"/>
                </a:solidFill>
                <a:latin typeface="Times New Roman Condensed"/>
              </a:rPr>
              <a:t>Waiting may lead to irreversible harm to markets, especially in South Africa. We have already started to act; we need to do more.   </a:t>
            </a:r>
          </a:p>
          <a:p>
            <a:pPr algn="ctr">
              <a:lnSpc>
                <a:spcPts val="7839"/>
              </a:lnSpc>
            </a:pPr>
            <a:endParaRPr lang="en-US" sz="4899" dirty="0">
              <a:solidFill>
                <a:srgbClr val="FFFFFF"/>
              </a:solidFill>
              <a:latin typeface="Times New Roman Condensed"/>
            </a:endParaRPr>
          </a:p>
          <a:p>
            <a:pPr algn="ctr">
              <a:lnSpc>
                <a:spcPts val="7839"/>
              </a:lnSpc>
            </a:pPr>
            <a:endParaRPr lang="en-US" sz="4899" dirty="0">
              <a:solidFill>
                <a:srgbClr val="FFFFFF"/>
              </a:solidFill>
              <a:latin typeface="Times New Roman Condensed"/>
            </a:endParaRPr>
          </a:p>
          <a:p>
            <a:pPr algn="ctr">
              <a:lnSpc>
                <a:spcPts val="3359"/>
              </a:lnSpc>
            </a:pPr>
            <a:endParaRPr lang="en-US" sz="4899" dirty="0">
              <a:solidFill>
                <a:srgbClr val="FFFFFF"/>
              </a:solidFill>
              <a:latin typeface="Times New Roman Condensed"/>
            </a:endParaRPr>
          </a:p>
        </p:txBody>
      </p:sp>
      <p:sp>
        <p:nvSpPr>
          <p:cNvPr id="3" name="Freeform 2">
            <a:extLst>
              <a:ext uri="{FF2B5EF4-FFF2-40B4-BE49-F238E27FC236}">
                <a16:creationId xmlns:a16="http://schemas.microsoft.com/office/drawing/2014/main" id="{CE8AEB41-0F5E-84A6-0929-E835338E652C}"/>
              </a:ext>
            </a:extLst>
          </p:cNvPr>
          <p:cNvSpPr/>
          <p:nvPr/>
        </p:nvSpPr>
        <p:spPr>
          <a:xfrm>
            <a:off x="14890588" y="0"/>
            <a:ext cx="3473611" cy="10774947"/>
          </a:xfrm>
          <a:custGeom>
            <a:avLst/>
            <a:gdLst/>
            <a:ahLst/>
            <a:cxnLst/>
            <a:rect l="l" t="t" r="r" b="b"/>
            <a:pathLst>
              <a:path w="18745697" h="15263868">
                <a:moveTo>
                  <a:pt x="0" y="0"/>
                </a:moveTo>
                <a:lnTo>
                  <a:pt x="18745697" y="0"/>
                </a:lnTo>
                <a:lnTo>
                  <a:pt x="18745697" y="15263868"/>
                </a:lnTo>
                <a:lnTo>
                  <a:pt x="0" y="15263868"/>
                </a:lnTo>
                <a:lnTo>
                  <a:pt x="0" y="0"/>
                </a:lnTo>
                <a:close/>
              </a:path>
            </a:pathLst>
          </a:custGeom>
          <a:blipFill>
            <a:blip r:embed="rId2"/>
            <a:stretch>
              <a:fillRect t="-42649" r="-419320" b="-12364"/>
            </a:stretch>
          </a:blipFill>
        </p:spPr>
        <p:txBody>
          <a:bodyPr/>
          <a:lstStyle/>
          <a:p>
            <a:endParaRPr lang="en-ZA"/>
          </a:p>
        </p:txBody>
      </p:sp>
    </p:spTree>
    <p:extLst>
      <p:ext uri="{BB962C8B-B14F-4D97-AF65-F5344CB8AC3E}">
        <p14:creationId xmlns:p14="http://schemas.microsoft.com/office/powerpoint/2010/main" val="154713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B875F"/>
        </a:solidFill>
        <a:effectLst/>
      </p:bgPr>
    </p:bg>
    <p:spTree>
      <p:nvGrpSpPr>
        <p:cNvPr id="1" name=""/>
        <p:cNvGrpSpPr/>
        <p:nvPr/>
      </p:nvGrpSpPr>
      <p:grpSpPr>
        <a:xfrm>
          <a:off x="0" y="0"/>
          <a:ext cx="0" cy="0"/>
          <a:chOff x="0" y="0"/>
          <a:chExt cx="0" cy="0"/>
        </a:xfrm>
      </p:grpSpPr>
      <p:sp>
        <p:nvSpPr>
          <p:cNvPr id="2" name="Freeform 2"/>
          <p:cNvSpPr/>
          <p:nvPr/>
        </p:nvSpPr>
        <p:spPr>
          <a:xfrm>
            <a:off x="3179583" y="-1680783"/>
            <a:ext cx="11410950" cy="11410950"/>
          </a:xfrm>
          <a:custGeom>
            <a:avLst/>
            <a:gdLst/>
            <a:ahLst/>
            <a:cxnLst/>
            <a:rect l="l" t="t" r="r" b="b"/>
            <a:pathLst>
              <a:path w="11410950" h="11410950">
                <a:moveTo>
                  <a:pt x="0" y="0"/>
                </a:moveTo>
                <a:lnTo>
                  <a:pt x="11410950" y="0"/>
                </a:lnTo>
                <a:lnTo>
                  <a:pt x="11410950" y="11410950"/>
                </a:lnTo>
                <a:lnTo>
                  <a:pt x="0" y="114109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a:p>
        </p:txBody>
      </p:sp>
      <p:sp>
        <p:nvSpPr>
          <p:cNvPr id="3" name="Freeform 3"/>
          <p:cNvSpPr/>
          <p:nvPr/>
        </p:nvSpPr>
        <p:spPr>
          <a:xfrm>
            <a:off x="-78562" y="-2933700"/>
            <a:ext cx="18445123" cy="13220700"/>
          </a:xfrm>
          <a:custGeom>
            <a:avLst/>
            <a:gdLst/>
            <a:ahLst/>
            <a:cxnLst/>
            <a:rect l="l" t="t" r="r" b="b"/>
            <a:pathLst>
              <a:path w="22483077" h="18307067">
                <a:moveTo>
                  <a:pt x="0" y="0"/>
                </a:moveTo>
                <a:lnTo>
                  <a:pt x="22483077" y="0"/>
                </a:lnTo>
                <a:lnTo>
                  <a:pt x="22483077" y="18307067"/>
                </a:lnTo>
                <a:lnTo>
                  <a:pt x="0" y="18307067"/>
                </a:lnTo>
                <a:lnTo>
                  <a:pt x="0" y="0"/>
                </a:lnTo>
                <a:close/>
              </a:path>
            </a:pathLst>
          </a:custGeom>
          <a:blipFill>
            <a:blip r:embed="rId4">
              <a:alphaModFix amt="96000"/>
            </a:blip>
            <a:stretch>
              <a:fillRect l="-4448" t="20886" r="-12692" b="-45096"/>
            </a:stretch>
          </a:blipFill>
        </p:spPr>
        <p:txBody>
          <a:bodyPr/>
          <a:lstStyle/>
          <a:p>
            <a:endParaRPr lang="en-ZA"/>
          </a:p>
        </p:txBody>
      </p:sp>
      <p:grpSp>
        <p:nvGrpSpPr>
          <p:cNvPr id="4" name="Group 4"/>
          <p:cNvGrpSpPr/>
          <p:nvPr/>
        </p:nvGrpSpPr>
        <p:grpSpPr>
          <a:xfrm>
            <a:off x="1811948" y="4787682"/>
            <a:ext cx="14146219" cy="2285371"/>
            <a:chOff x="0" y="323849"/>
            <a:chExt cx="18861625" cy="3047162"/>
          </a:xfrm>
        </p:grpSpPr>
        <p:sp>
          <p:nvSpPr>
            <p:cNvPr id="5" name="TextBox 5"/>
            <p:cNvSpPr txBox="1"/>
            <p:nvPr/>
          </p:nvSpPr>
          <p:spPr>
            <a:xfrm>
              <a:off x="0" y="2613449"/>
              <a:ext cx="18861625" cy="757562"/>
            </a:xfrm>
            <a:prstGeom prst="rect">
              <a:avLst/>
            </a:prstGeom>
          </p:spPr>
          <p:txBody>
            <a:bodyPr lIns="0" tIns="0" rIns="0" bIns="0" rtlCol="0" anchor="t">
              <a:spAutoFit/>
            </a:bodyPr>
            <a:lstStyle/>
            <a:p>
              <a:pPr marL="0" lvl="0" indent="0" algn="l">
                <a:lnSpc>
                  <a:spcPts val="4077"/>
                </a:lnSpc>
              </a:pPr>
              <a:endParaRPr/>
            </a:p>
          </p:txBody>
        </p:sp>
        <p:sp>
          <p:nvSpPr>
            <p:cNvPr id="6" name="TextBox 6"/>
            <p:cNvSpPr txBox="1"/>
            <p:nvPr/>
          </p:nvSpPr>
          <p:spPr>
            <a:xfrm>
              <a:off x="0" y="323849"/>
              <a:ext cx="18861625" cy="1846062"/>
            </a:xfrm>
            <a:prstGeom prst="rect">
              <a:avLst/>
            </a:prstGeom>
          </p:spPr>
          <p:txBody>
            <a:bodyPr lIns="0" tIns="0" rIns="0" bIns="0" rtlCol="0" anchor="t">
              <a:spAutoFit/>
            </a:bodyPr>
            <a:lstStyle/>
            <a:p>
              <a:pPr marL="0" lvl="0" indent="0" algn="ctr">
                <a:lnSpc>
                  <a:spcPts val="10598"/>
                </a:lnSpc>
              </a:pPr>
              <a:r>
                <a:rPr lang="en-US" sz="11775" spc="-883" dirty="0">
                  <a:ln>
                    <a:solidFill>
                      <a:schemeClr val="tx1"/>
                    </a:solidFill>
                  </a:ln>
                  <a:solidFill>
                    <a:schemeClr val="bg1"/>
                  </a:solidFill>
                  <a:effectLst>
                    <a:glow rad="101600">
                      <a:schemeClr val="tx1">
                        <a:alpha val="60000"/>
                      </a:schemeClr>
                    </a:glow>
                    <a:outerShdw blurRad="50800" dist="38100" dir="2700000" algn="tl" rotWithShape="0">
                      <a:prstClr val="black">
                        <a:alpha val="40000"/>
                      </a:prstClr>
                    </a:outerShdw>
                  </a:effectLst>
                  <a:latin typeface="Trend Sans Five"/>
                </a:rPr>
                <a:t>THANK YOU</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B875F"/>
        </a:solidFill>
        <a:effectLst/>
      </p:bgPr>
    </p:bg>
    <p:spTree>
      <p:nvGrpSpPr>
        <p:cNvPr id="1" name=""/>
        <p:cNvGrpSpPr/>
        <p:nvPr/>
      </p:nvGrpSpPr>
      <p:grpSpPr>
        <a:xfrm>
          <a:off x="0" y="0"/>
          <a:ext cx="0" cy="0"/>
          <a:chOff x="0" y="0"/>
          <a:chExt cx="0" cy="0"/>
        </a:xfrm>
      </p:grpSpPr>
      <p:sp>
        <p:nvSpPr>
          <p:cNvPr id="2" name="Freeform 2"/>
          <p:cNvSpPr/>
          <p:nvPr/>
        </p:nvSpPr>
        <p:spPr>
          <a:xfrm>
            <a:off x="13401956" y="0"/>
            <a:ext cx="4886044" cy="10774947"/>
          </a:xfrm>
          <a:custGeom>
            <a:avLst/>
            <a:gdLst/>
            <a:ahLst/>
            <a:cxnLst/>
            <a:rect l="l" t="t" r="r" b="b"/>
            <a:pathLst>
              <a:path w="18745697" h="15263868">
                <a:moveTo>
                  <a:pt x="0" y="0"/>
                </a:moveTo>
                <a:lnTo>
                  <a:pt x="18745697" y="0"/>
                </a:lnTo>
                <a:lnTo>
                  <a:pt x="18745697" y="15263868"/>
                </a:lnTo>
                <a:lnTo>
                  <a:pt x="0" y="15263868"/>
                </a:lnTo>
                <a:lnTo>
                  <a:pt x="0" y="0"/>
                </a:lnTo>
                <a:close/>
              </a:path>
            </a:pathLst>
          </a:custGeom>
          <a:blipFill>
            <a:blip r:embed="rId2"/>
            <a:stretch>
              <a:fillRect t="-42649" r="-419320" b="-12364"/>
            </a:stretch>
          </a:blipFill>
        </p:spPr>
        <p:txBody>
          <a:bodyPr/>
          <a:lstStyle/>
          <a:p>
            <a:endParaRPr lang="en-ZA"/>
          </a:p>
        </p:txBody>
      </p:sp>
      <p:sp>
        <p:nvSpPr>
          <p:cNvPr id="3" name="TextBox 3"/>
          <p:cNvSpPr txBox="1"/>
          <p:nvPr/>
        </p:nvSpPr>
        <p:spPr>
          <a:xfrm>
            <a:off x="235402" y="27763"/>
            <a:ext cx="13869466" cy="2299045"/>
          </a:xfrm>
          <a:prstGeom prst="rect">
            <a:avLst/>
          </a:prstGeom>
        </p:spPr>
        <p:txBody>
          <a:bodyPr lIns="0" tIns="0" rIns="0" bIns="0" rtlCol="0" anchor="t">
            <a:spAutoFit/>
          </a:bodyPr>
          <a:lstStyle/>
          <a:p>
            <a:pPr algn="ctr">
              <a:lnSpc>
                <a:spcPts val="8731"/>
              </a:lnSpc>
            </a:pPr>
            <a:r>
              <a:rPr lang="en-US" sz="6236" u="sng" spc="155">
                <a:solidFill>
                  <a:srgbClr val="FFFFFF"/>
                </a:solidFill>
                <a:latin typeface="Times New Roman Condensed"/>
              </a:rPr>
              <a:t>Struggles Winning Abuse of Dominance Cases </a:t>
            </a:r>
          </a:p>
          <a:p>
            <a:pPr algn="ctr">
              <a:lnSpc>
                <a:spcPts val="8731"/>
              </a:lnSpc>
            </a:pPr>
            <a:endParaRPr lang="en-US" sz="6236" u="sng" spc="155">
              <a:solidFill>
                <a:srgbClr val="FFFFFF"/>
              </a:solidFill>
              <a:latin typeface="Times New Roman Condensed"/>
            </a:endParaRPr>
          </a:p>
        </p:txBody>
      </p:sp>
      <p:sp>
        <p:nvSpPr>
          <p:cNvPr id="4" name="TextBox 4"/>
          <p:cNvSpPr txBox="1"/>
          <p:nvPr/>
        </p:nvSpPr>
        <p:spPr>
          <a:xfrm>
            <a:off x="275706" y="1743236"/>
            <a:ext cx="14155597" cy="5119671"/>
          </a:xfrm>
          <a:prstGeom prst="rect">
            <a:avLst/>
          </a:prstGeom>
        </p:spPr>
        <p:txBody>
          <a:bodyPr lIns="0" tIns="0" rIns="0" bIns="0" rtlCol="0" anchor="t">
            <a:spAutoFit/>
          </a:bodyPr>
          <a:lstStyle/>
          <a:p>
            <a:pPr>
              <a:lnSpc>
                <a:spcPts val="5676"/>
              </a:lnSpc>
            </a:pPr>
            <a:r>
              <a:rPr lang="en-US" sz="4054" dirty="0">
                <a:solidFill>
                  <a:srgbClr val="FFFFFF"/>
                </a:solidFill>
                <a:latin typeface="Times New Roman Condensed"/>
              </a:rPr>
              <a:t>There have only been five successful abuse of dominance prosecutions, undertaken by the Commission, since the Competition Act was promulgated 24 - years ago.  </a:t>
            </a:r>
          </a:p>
          <a:p>
            <a:pPr>
              <a:lnSpc>
                <a:spcPts val="5676"/>
              </a:lnSpc>
            </a:pPr>
            <a:endParaRPr lang="en-US" sz="4054" dirty="0">
              <a:solidFill>
                <a:srgbClr val="FFFFFF"/>
              </a:solidFill>
              <a:latin typeface="Times New Roman Condensed"/>
            </a:endParaRPr>
          </a:p>
          <a:p>
            <a:pPr>
              <a:lnSpc>
                <a:spcPts val="5676"/>
              </a:lnSpc>
            </a:pPr>
            <a:endParaRPr lang="en-US" sz="4054" dirty="0">
              <a:solidFill>
                <a:srgbClr val="FFFFFF"/>
              </a:solidFill>
              <a:latin typeface="Times New Roman Condensed"/>
            </a:endParaRPr>
          </a:p>
          <a:p>
            <a:pPr>
              <a:lnSpc>
                <a:spcPts val="5676"/>
              </a:lnSpc>
            </a:pPr>
            <a:endParaRPr lang="en-US" sz="4054" dirty="0">
              <a:solidFill>
                <a:srgbClr val="FFFFFF"/>
              </a:solidFill>
              <a:latin typeface="Times New Roman Condensed"/>
            </a:endParaRPr>
          </a:p>
          <a:p>
            <a:pPr>
              <a:lnSpc>
                <a:spcPts val="6102"/>
              </a:lnSpc>
            </a:pPr>
            <a:endParaRPr lang="en-US" sz="4054" dirty="0">
              <a:solidFill>
                <a:srgbClr val="FFFFFF"/>
              </a:solidFill>
              <a:latin typeface="Times New Roman Condensed"/>
            </a:endParaRPr>
          </a:p>
        </p:txBody>
      </p:sp>
      <p:sp>
        <p:nvSpPr>
          <p:cNvPr id="5" name="TextBox 5"/>
          <p:cNvSpPr txBox="1"/>
          <p:nvPr/>
        </p:nvSpPr>
        <p:spPr>
          <a:xfrm>
            <a:off x="235402" y="4303071"/>
            <a:ext cx="15690398" cy="7726282"/>
          </a:xfrm>
          <a:prstGeom prst="rect">
            <a:avLst/>
          </a:prstGeom>
        </p:spPr>
        <p:txBody>
          <a:bodyPr wrap="square" lIns="0" tIns="0" rIns="0" bIns="0" rtlCol="0" anchor="t">
            <a:spAutoFit/>
          </a:bodyPr>
          <a:lstStyle/>
          <a:p>
            <a:pPr>
              <a:lnSpc>
                <a:spcPts val="6146"/>
              </a:lnSpc>
            </a:pPr>
            <a:r>
              <a:rPr lang="en-US" sz="3793" dirty="0">
                <a:solidFill>
                  <a:srgbClr val="FFFFFF"/>
                </a:solidFill>
                <a:latin typeface="Times New Roman Condensed"/>
              </a:rPr>
              <a:t>1. Competition Commission and South African Airways (Pty) Ltd [2005] ZACT 50;  </a:t>
            </a:r>
          </a:p>
          <a:p>
            <a:pPr>
              <a:lnSpc>
                <a:spcPts val="6146"/>
              </a:lnSpc>
            </a:pPr>
            <a:r>
              <a:rPr lang="en-US" sz="3793" dirty="0">
                <a:solidFill>
                  <a:srgbClr val="FFFFFF"/>
                </a:solidFill>
                <a:latin typeface="Times New Roman Condensed"/>
              </a:rPr>
              <a:t>2. Computicket (Pty) Ltd v Competition Commission of South Africa [2019]ZACAC 4; </a:t>
            </a:r>
          </a:p>
          <a:p>
            <a:pPr>
              <a:lnSpc>
                <a:spcPts val="6146"/>
              </a:lnSpc>
            </a:pPr>
            <a:r>
              <a:rPr lang="en-US" sz="3793" dirty="0">
                <a:solidFill>
                  <a:srgbClr val="FFFFFF"/>
                </a:solidFill>
                <a:latin typeface="Times New Roman Condensed"/>
              </a:rPr>
              <a:t>3. Competition Commission v </a:t>
            </a:r>
            <a:r>
              <a:rPr lang="en-US" sz="3793" dirty="0" err="1">
                <a:solidFill>
                  <a:srgbClr val="FFFFFF"/>
                </a:solidFill>
                <a:latin typeface="Times New Roman Condensed"/>
              </a:rPr>
              <a:t>Patensie</a:t>
            </a:r>
            <a:r>
              <a:rPr lang="en-US" sz="3793" dirty="0">
                <a:solidFill>
                  <a:srgbClr val="FFFFFF"/>
                </a:solidFill>
                <a:latin typeface="Times New Roman Condensed"/>
              </a:rPr>
              <a:t> </a:t>
            </a:r>
            <a:r>
              <a:rPr lang="en-US" sz="3793" dirty="0" err="1">
                <a:solidFill>
                  <a:srgbClr val="FFFFFF"/>
                </a:solidFill>
                <a:latin typeface="Times New Roman Condensed"/>
              </a:rPr>
              <a:t>Sitrus</a:t>
            </a:r>
            <a:r>
              <a:rPr lang="en-US" sz="3793" dirty="0">
                <a:solidFill>
                  <a:srgbClr val="FFFFFF"/>
                </a:solidFill>
                <a:latin typeface="Times New Roman Condensed"/>
              </a:rPr>
              <a:t> </a:t>
            </a:r>
            <a:r>
              <a:rPr lang="en-US" sz="3793" dirty="0" err="1">
                <a:solidFill>
                  <a:srgbClr val="FFFFFF"/>
                </a:solidFill>
                <a:latin typeface="Times New Roman Condensed"/>
              </a:rPr>
              <a:t>Beherend</a:t>
            </a:r>
            <a:r>
              <a:rPr lang="en-US" sz="3793" dirty="0">
                <a:solidFill>
                  <a:srgbClr val="FFFFFF"/>
                </a:solidFill>
                <a:latin typeface="Times New Roman Condensed"/>
              </a:rPr>
              <a:t> </a:t>
            </a:r>
            <a:r>
              <a:rPr lang="en-US" sz="3793" dirty="0" err="1">
                <a:solidFill>
                  <a:srgbClr val="FFFFFF"/>
                </a:solidFill>
                <a:latin typeface="Times New Roman Condensed"/>
              </a:rPr>
              <a:t>Beperk</a:t>
            </a:r>
            <a:r>
              <a:rPr lang="en-US" sz="3793" dirty="0">
                <a:solidFill>
                  <a:srgbClr val="FFFFFF"/>
                </a:solidFill>
                <a:latin typeface="Times New Roman Condensed"/>
              </a:rPr>
              <a:t> CR017Jun01;</a:t>
            </a:r>
          </a:p>
          <a:p>
            <a:pPr>
              <a:lnSpc>
                <a:spcPts val="6146"/>
              </a:lnSpc>
            </a:pPr>
            <a:r>
              <a:rPr lang="en-US" sz="3793" dirty="0">
                <a:solidFill>
                  <a:srgbClr val="FFFFFF"/>
                </a:solidFill>
                <a:latin typeface="Times New Roman Condensed"/>
              </a:rPr>
              <a:t>4. </a:t>
            </a:r>
            <a:r>
              <a:rPr lang="en-US" sz="3793" dirty="0" err="1">
                <a:solidFill>
                  <a:srgbClr val="FFFFFF"/>
                </a:solidFill>
                <a:latin typeface="Times New Roman Condensed"/>
              </a:rPr>
              <a:t>Babelegi</a:t>
            </a:r>
            <a:r>
              <a:rPr lang="en-US" sz="3793" dirty="0">
                <a:solidFill>
                  <a:srgbClr val="FFFFFF"/>
                </a:solidFill>
                <a:latin typeface="Times New Roman Condensed"/>
              </a:rPr>
              <a:t> Workwear and Industrial Supplies CC v Competition Commission of South Africa [2020] ZACAC 7; and </a:t>
            </a:r>
          </a:p>
          <a:p>
            <a:pPr>
              <a:lnSpc>
                <a:spcPts val="6146"/>
              </a:lnSpc>
            </a:pPr>
            <a:r>
              <a:rPr lang="en-US" sz="3793" dirty="0">
                <a:solidFill>
                  <a:srgbClr val="FFFFFF"/>
                </a:solidFill>
                <a:latin typeface="Times New Roman Condensed"/>
              </a:rPr>
              <a:t>5. Competition Commission v Dis-Chem Pharmacies CR008Apr20</a:t>
            </a:r>
          </a:p>
          <a:p>
            <a:pPr>
              <a:lnSpc>
                <a:spcPts val="5822"/>
              </a:lnSpc>
            </a:pPr>
            <a:endParaRPr lang="en-US" sz="3793" dirty="0">
              <a:solidFill>
                <a:srgbClr val="FFFFFF"/>
              </a:solidFill>
              <a:latin typeface="Times New Roman Condensed"/>
            </a:endParaRPr>
          </a:p>
          <a:p>
            <a:pPr>
              <a:lnSpc>
                <a:spcPts val="6146"/>
              </a:lnSpc>
            </a:pPr>
            <a:endParaRPr lang="en-US" sz="3793" dirty="0">
              <a:solidFill>
                <a:srgbClr val="FFFFFF"/>
              </a:solidFill>
              <a:latin typeface="Times New Roman Condensed"/>
            </a:endParaRPr>
          </a:p>
          <a:p>
            <a:pPr>
              <a:lnSpc>
                <a:spcPts val="6146"/>
              </a:lnSpc>
            </a:pPr>
            <a:endParaRPr lang="en-US" sz="3793" dirty="0">
              <a:solidFill>
                <a:srgbClr val="FFFFFF"/>
              </a:solidFill>
              <a:latin typeface="Times New Roman Condensed"/>
            </a:endParaRPr>
          </a:p>
          <a:p>
            <a:pPr>
              <a:lnSpc>
                <a:spcPts val="6146"/>
              </a:lnSpc>
            </a:pPr>
            <a:endParaRPr lang="en-US" sz="3793" dirty="0">
              <a:solidFill>
                <a:srgbClr val="FFFFFF"/>
              </a:solidFill>
              <a:latin typeface="Times New Roman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B875F"/>
        </a:solidFill>
        <a:effectLst/>
      </p:bgPr>
    </p:bg>
    <p:spTree>
      <p:nvGrpSpPr>
        <p:cNvPr id="1" name=""/>
        <p:cNvGrpSpPr/>
        <p:nvPr/>
      </p:nvGrpSpPr>
      <p:grpSpPr>
        <a:xfrm>
          <a:off x="0" y="0"/>
          <a:ext cx="0" cy="0"/>
          <a:chOff x="0" y="0"/>
          <a:chExt cx="0" cy="0"/>
        </a:xfrm>
      </p:grpSpPr>
      <p:sp>
        <p:nvSpPr>
          <p:cNvPr id="3" name="TextBox 3"/>
          <p:cNvSpPr txBox="1"/>
          <p:nvPr/>
        </p:nvSpPr>
        <p:spPr>
          <a:xfrm>
            <a:off x="258942" y="74754"/>
            <a:ext cx="14134232" cy="1700705"/>
          </a:xfrm>
          <a:prstGeom prst="rect">
            <a:avLst/>
          </a:prstGeom>
        </p:spPr>
        <p:txBody>
          <a:bodyPr lIns="0" tIns="0" rIns="0" bIns="0" rtlCol="0" anchor="t">
            <a:spAutoFit/>
          </a:bodyPr>
          <a:lstStyle/>
          <a:p>
            <a:pPr>
              <a:lnSpc>
                <a:spcPts val="6661"/>
              </a:lnSpc>
            </a:pPr>
            <a:r>
              <a:rPr lang="en-US" sz="4111">
                <a:solidFill>
                  <a:srgbClr val="FFFFFF"/>
                </a:solidFill>
                <a:latin typeface="Times New Roman Condensed"/>
              </a:rPr>
              <a:t>This begs the question  whether the current framework  would be appropriate </a:t>
            </a:r>
          </a:p>
          <a:p>
            <a:pPr>
              <a:lnSpc>
                <a:spcPts val="6661"/>
              </a:lnSpc>
            </a:pPr>
            <a:r>
              <a:rPr lang="en-US" sz="4111">
                <a:solidFill>
                  <a:srgbClr val="FFFFFF"/>
                </a:solidFill>
                <a:latin typeface="Times New Roman Condensed"/>
              </a:rPr>
              <a:t>when applied to digital markets.  </a:t>
            </a:r>
          </a:p>
        </p:txBody>
      </p:sp>
      <p:sp>
        <p:nvSpPr>
          <p:cNvPr id="4" name="TextBox 4"/>
          <p:cNvSpPr txBox="1"/>
          <p:nvPr/>
        </p:nvSpPr>
        <p:spPr>
          <a:xfrm>
            <a:off x="-533400" y="1850213"/>
            <a:ext cx="13675311" cy="1527176"/>
          </a:xfrm>
          <a:prstGeom prst="rect">
            <a:avLst/>
          </a:prstGeom>
        </p:spPr>
        <p:txBody>
          <a:bodyPr lIns="0" tIns="0" rIns="0" bIns="0" rtlCol="0" anchor="t">
            <a:spAutoFit/>
          </a:bodyPr>
          <a:lstStyle/>
          <a:p>
            <a:pPr algn="ctr">
              <a:lnSpc>
                <a:spcPts val="7839"/>
              </a:lnSpc>
            </a:pPr>
            <a:r>
              <a:rPr lang="en-US" sz="5599" u="sng" dirty="0">
                <a:solidFill>
                  <a:srgbClr val="FFFFFF"/>
                </a:solidFill>
                <a:latin typeface="Times New Roman Condensed"/>
              </a:rPr>
              <a:t>Characteristics of Digital Markets/ Platforms </a:t>
            </a:r>
          </a:p>
          <a:p>
            <a:pPr algn="ctr">
              <a:lnSpc>
                <a:spcPts val="3359"/>
              </a:lnSpc>
            </a:pPr>
            <a:endParaRPr lang="en-US" sz="5599" u="sng" dirty="0">
              <a:solidFill>
                <a:srgbClr val="FFFFFF"/>
              </a:solidFill>
              <a:latin typeface="Times New Roman Condensed"/>
            </a:endParaRPr>
          </a:p>
        </p:txBody>
      </p:sp>
      <p:sp>
        <p:nvSpPr>
          <p:cNvPr id="5" name="TextBox 5"/>
          <p:cNvSpPr txBox="1"/>
          <p:nvPr/>
        </p:nvSpPr>
        <p:spPr>
          <a:xfrm>
            <a:off x="258942" y="2857500"/>
            <a:ext cx="13645147" cy="12042977"/>
          </a:xfrm>
          <a:prstGeom prst="rect">
            <a:avLst/>
          </a:prstGeom>
        </p:spPr>
        <p:txBody>
          <a:bodyPr lIns="0" tIns="0" rIns="0" bIns="0" rtlCol="0" anchor="t">
            <a:spAutoFit/>
          </a:bodyPr>
          <a:lstStyle/>
          <a:p>
            <a:pPr>
              <a:lnSpc>
                <a:spcPts val="7928"/>
              </a:lnSpc>
            </a:pPr>
            <a:r>
              <a:rPr lang="en-US" sz="4893" dirty="0">
                <a:solidFill>
                  <a:srgbClr val="FFFFFF"/>
                </a:solidFill>
                <a:latin typeface="Times New Roman Condensed"/>
              </a:rPr>
              <a:t>o  Heavy reliance on data collection and processing; </a:t>
            </a:r>
          </a:p>
          <a:p>
            <a:pPr>
              <a:lnSpc>
                <a:spcPts val="7928"/>
              </a:lnSpc>
            </a:pPr>
            <a:r>
              <a:rPr lang="en-US" sz="4893" dirty="0">
                <a:solidFill>
                  <a:srgbClr val="FFFFFF"/>
                </a:solidFill>
                <a:latin typeface="Times New Roman Condensed"/>
              </a:rPr>
              <a:t>o  They are often two-sided</a:t>
            </a:r>
          </a:p>
          <a:p>
            <a:pPr>
              <a:lnSpc>
                <a:spcPts val="7928"/>
              </a:lnSpc>
            </a:pPr>
            <a:r>
              <a:rPr lang="en-US" sz="3600" dirty="0">
                <a:solidFill>
                  <a:srgbClr val="FFFFFF"/>
                </a:solidFill>
                <a:latin typeface="Times New Roman Condensed"/>
              </a:rPr>
              <a:t>O</a:t>
            </a:r>
            <a:r>
              <a:rPr lang="en-US" sz="4800" dirty="0">
                <a:solidFill>
                  <a:srgbClr val="FFFFFF"/>
                </a:solidFill>
                <a:latin typeface="Times New Roman Condensed"/>
              </a:rPr>
              <a:t>  Fast paced </a:t>
            </a:r>
            <a:r>
              <a:rPr lang="en-US" sz="4893" dirty="0">
                <a:solidFill>
                  <a:srgbClr val="FFFFFF"/>
                </a:solidFill>
                <a:latin typeface="Times New Roman Condensed"/>
              </a:rPr>
              <a:t>; </a:t>
            </a:r>
          </a:p>
          <a:p>
            <a:pPr>
              <a:lnSpc>
                <a:spcPts val="7928"/>
              </a:lnSpc>
            </a:pPr>
            <a:r>
              <a:rPr lang="en-US" sz="4893" dirty="0">
                <a:solidFill>
                  <a:srgbClr val="FFFFFF"/>
                </a:solidFill>
                <a:latin typeface="Times New Roman Condensed"/>
              </a:rPr>
              <a:t>o  Distribution is usually done through network effects, etc.</a:t>
            </a:r>
          </a:p>
          <a:p>
            <a:pPr marL="685800" indent="-685800">
              <a:lnSpc>
                <a:spcPts val="7928"/>
              </a:lnSpc>
              <a:buFont typeface="Wingdings" panose="05000000000000000000" pitchFamily="2" charset="2"/>
              <a:buChar char="Ø"/>
            </a:pPr>
            <a:r>
              <a:rPr lang="en-US" sz="4000" i="1" dirty="0">
                <a:solidFill>
                  <a:srgbClr val="FFFFFF"/>
                </a:solidFill>
                <a:latin typeface="Times New Roman Condensed"/>
              </a:rPr>
              <a:t>While not unique to digital markets however how digital platforms have used these characteristics has caused enough concerns for competition authorities to dedicate special attention to digital markets. </a:t>
            </a:r>
            <a:r>
              <a:rPr lang="en-US" sz="4800" i="1" dirty="0">
                <a:solidFill>
                  <a:srgbClr val="FFFFFF"/>
                </a:solidFill>
                <a:latin typeface="Times New Roman Condensed"/>
              </a:rPr>
              <a:t> </a:t>
            </a:r>
          </a:p>
          <a:p>
            <a:pPr>
              <a:lnSpc>
                <a:spcPts val="7928"/>
              </a:lnSpc>
            </a:pPr>
            <a:endParaRPr lang="en-US" sz="4893" dirty="0">
              <a:solidFill>
                <a:srgbClr val="FFFFFF"/>
              </a:solidFill>
              <a:latin typeface="Times New Roman Condensed"/>
            </a:endParaRPr>
          </a:p>
          <a:p>
            <a:pPr>
              <a:lnSpc>
                <a:spcPts val="7604"/>
              </a:lnSpc>
            </a:pPr>
            <a:endParaRPr lang="en-US" sz="4893" dirty="0">
              <a:solidFill>
                <a:srgbClr val="FFFFFF"/>
              </a:solidFill>
              <a:latin typeface="Times New Roman Condensed"/>
            </a:endParaRPr>
          </a:p>
          <a:p>
            <a:pPr>
              <a:lnSpc>
                <a:spcPts val="7928"/>
              </a:lnSpc>
            </a:pPr>
            <a:endParaRPr lang="en-US" sz="4893" dirty="0">
              <a:solidFill>
                <a:srgbClr val="FFFFFF"/>
              </a:solidFill>
              <a:latin typeface="Times New Roman Condensed"/>
            </a:endParaRPr>
          </a:p>
          <a:p>
            <a:pPr>
              <a:lnSpc>
                <a:spcPts val="7928"/>
              </a:lnSpc>
            </a:pPr>
            <a:endParaRPr lang="en-US" sz="4893" dirty="0">
              <a:solidFill>
                <a:srgbClr val="FFFFFF"/>
              </a:solidFill>
              <a:latin typeface="Times New Roman Condensed"/>
            </a:endParaRPr>
          </a:p>
          <a:p>
            <a:pPr>
              <a:lnSpc>
                <a:spcPts val="7928"/>
              </a:lnSpc>
            </a:pPr>
            <a:endParaRPr lang="en-US" sz="4893" dirty="0">
              <a:solidFill>
                <a:srgbClr val="FFFFFF"/>
              </a:solidFill>
              <a:latin typeface="Times New Roman Condensed"/>
            </a:endParaRPr>
          </a:p>
        </p:txBody>
      </p:sp>
      <p:sp>
        <p:nvSpPr>
          <p:cNvPr id="6" name="Freeform 2">
            <a:extLst>
              <a:ext uri="{FF2B5EF4-FFF2-40B4-BE49-F238E27FC236}">
                <a16:creationId xmlns:a16="http://schemas.microsoft.com/office/drawing/2014/main" id="{87C5371D-9307-183D-2064-F43838AC0960}"/>
              </a:ext>
            </a:extLst>
          </p:cNvPr>
          <p:cNvSpPr/>
          <p:nvPr/>
        </p:nvSpPr>
        <p:spPr>
          <a:xfrm>
            <a:off x="13401956" y="0"/>
            <a:ext cx="4886044" cy="10774947"/>
          </a:xfrm>
          <a:custGeom>
            <a:avLst/>
            <a:gdLst/>
            <a:ahLst/>
            <a:cxnLst/>
            <a:rect l="l" t="t" r="r" b="b"/>
            <a:pathLst>
              <a:path w="18745697" h="15263868">
                <a:moveTo>
                  <a:pt x="0" y="0"/>
                </a:moveTo>
                <a:lnTo>
                  <a:pt x="18745697" y="0"/>
                </a:lnTo>
                <a:lnTo>
                  <a:pt x="18745697" y="15263868"/>
                </a:lnTo>
                <a:lnTo>
                  <a:pt x="0" y="15263868"/>
                </a:lnTo>
                <a:lnTo>
                  <a:pt x="0" y="0"/>
                </a:lnTo>
                <a:close/>
              </a:path>
            </a:pathLst>
          </a:custGeom>
          <a:blipFill>
            <a:blip r:embed="rId2"/>
            <a:stretch>
              <a:fillRect t="-42649" r="-419320" b="-12364"/>
            </a:stretch>
          </a:blipFill>
        </p:spPr>
        <p:txBody>
          <a:bodyPr/>
          <a:lstStyle/>
          <a:p>
            <a:endParaRPr lang="en-Z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B875F"/>
        </a:solidFill>
        <a:effectLst/>
      </p:bgPr>
    </p:bg>
    <p:spTree>
      <p:nvGrpSpPr>
        <p:cNvPr id="1" name=""/>
        <p:cNvGrpSpPr/>
        <p:nvPr/>
      </p:nvGrpSpPr>
      <p:grpSpPr>
        <a:xfrm>
          <a:off x="0" y="0"/>
          <a:ext cx="0" cy="0"/>
          <a:chOff x="0" y="0"/>
          <a:chExt cx="0" cy="0"/>
        </a:xfrm>
      </p:grpSpPr>
      <p:sp>
        <p:nvSpPr>
          <p:cNvPr id="3" name="TextBox 3"/>
          <p:cNvSpPr txBox="1"/>
          <p:nvPr/>
        </p:nvSpPr>
        <p:spPr>
          <a:xfrm>
            <a:off x="203048" y="1029413"/>
            <a:ext cx="13983015" cy="3583225"/>
          </a:xfrm>
          <a:prstGeom prst="rect">
            <a:avLst/>
          </a:prstGeom>
        </p:spPr>
        <p:txBody>
          <a:bodyPr lIns="0" tIns="0" rIns="0" bIns="0" rtlCol="0" anchor="t">
            <a:spAutoFit/>
          </a:bodyPr>
          <a:lstStyle/>
          <a:p>
            <a:pPr algn="ctr">
              <a:lnSpc>
                <a:spcPts val="7873"/>
              </a:lnSpc>
            </a:pPr>
            <a:r>
              <a:rPr lang="en-US" sz="5623" u="sng" dirty="0">
                <a:solidFill>
                  <a:srgbClr val="FFFFFF"/>
                </a:solidFill>
                <a:latin typeface="Times New Roman Condensed"/>
              </a:rPr>
              <a:t>These characteristics thus leave competition authorities on the proverbial back foot especially when it comes to: </a:t>
            </a:r>
          </a:p>
          <a:p>
            <a:pPr algn="ctr">
              <a:lnSpc>
                <a:spcPts val="8016"/>
              </a:lnSpc>
            </a:pPr>
            <a:endParaRPr lang="en-US" sz="5623" u="sng" dirty="0">
              <a:solidFill>
                <a:srgbClr val="FFFFFF"/>
              </a:solidFill>
              <a:latin typeface="Times New Roman Condensed"/>
            </a:endParaRPr>
          </a:p>
          <a:p>
            <a:pPr algn="ctr">
              <a:lnSpc>
                <a:spcPts val="3435"/>
              </a:lnSpc>
            </a:pPr>
            <a:endParaRPr lang="en-US" sz="5623" u="sng" dirty="0">
              <a:solidFill>
                <a:srgbClr val="FFFFFF"/>
              </a:solidFill>
              <a:latin typeface="Times New Roman Condensed"/>
            </a:endParaRPr>
          </a:p>
        </p:txBody>
      </p:sp>
      <p:sp>
        <p:nvSpPr>
          <p:cNvPr id="5" name="Freeform 2">
            <a:extLst>
              <a:ext uri="{FF2B5EF4-FFF2-40B4-BE49-F238E27FC236}">
                <a16:creationId xmlns:a16="http://schemas.microsoft.com/office/drawing/2014/main" id="{3F52DB0C-B8CC-DC6E-5FBB-340BBB4EC45B}"/>
              </a:ext>
            </a:extLst>
          </p:cNvPr>
          <p:cNvSpPr/>
          <p:nvPr/>
        </p:nvSpPr>
        <p:spPr>
          <a:xfrm>
            <a:off x="14262263" y="0"/>
            <a:ext cx="4101937" cy="10774947"/>
          </a:xfrm>
          <a:custGeom>
            <a:avLst/>
            <a:gdLst/>
            <a:ahLst/>
            <a:cxnLst/>
            <a:rect l="l" t="t" r="r" b="b"/>
            <a:pathLst>
              <a:path w="18745697" h="15263868">
                <a:moveTo>
                  <a:pt x="0" y="0"/>
                </a:moveTo>
                <a:lnTo>
                  <a:pt x="18745697" y="0"/>
                </a:lnTo>
                <a:lnTo>
                  <a:pt x="18745697" y="15263868"/>
                </a:lnTo>
                <a:lnTo>
                  <a:pt x="0" y="15263868"/>
                </a:lnTo>
                <a:lnTo>
                  <a:pt x="0" y="0"/>
                </a:lnTo>
                <a:close/>
              </a:path>
            </a:pathLst>
          </a:custGeom>
          <a:blipFill>
            <a:blip r:embed="rId2"/>
            <a:stretch>
              <a:fillRect t="-42649" r="-419320" b="-12364"/>
            </a:stretch>
          </a:blipFill>
        </p:spPr>
        <p:txBody>
          <a:bodyPr/>
          <a:lstStyle/>
          <a:p>
            <a:endParaRPr lang="en-ZA"/>
          </a:p>
        </p:txBody>
      </p:sp>
      <p:sp>
        <p:nvSpPr>
          <p:cNvPr id="4" name="TextBox 4"/>
          <p:cNvSpPr txBox="1"/>
          <p:nvPr/>
        </p:nvSpPr>
        <p:spPr>
          <a:xfrm>
            <a:off x="540916" y="4111970"/>
            <a:ext cx="13645147" cy="9997385"/>
          </a:xfrm>
          <a:prstGeom prst="rect">
            <a:avLst/>
          </a:prstGeom>
        </p:spPr>
        <p:txBody>
          <a:bodyPr lIns="0" tIns="0" rIns="0" bIns="0" rtlCol="0" anchor="t">
            <a:spAutoFit/>
          </a:bodyPr>
          <a:lstStyle/>
          <a:p>
            <a:pPr>
              <a:lnSpc>
                <a:spcPts val="7928"/>
              </a:lnSpc>
            </a:pPr>
            <a:r>
              <a:rPr lang="en-US" sz="4893" dirty="0">
                <a:solidFill>
                  <a:srgbClr val="FFFFFF"/>
                </a:solidFill>
                <a:latin typeface="Times New Roman Condensed"/>
              </a:rPr>
              <a:t>o Understanding digital platforms; </a:t>
            </a:r>
          </a:p>
          <a:p>
            <a:pPr>
              <a:lnSpc>
                <a:spcPts val="7928"/>
              </a:lnSpc>
            </a:pPr>
            <a:r>
              <a:rPr lang="en-US" sz="4893" dirty="0">
                <a:solidFill>
                  <a:srgbClr val="FFFFFF"/>
                </a:solidFill>
                <a:latin typeface="Times New Roman Condensed"/>
              </a:rPr>
              <a:t>o Determining the relevant market; </a:t>
            </a:r>
          </a:p>
          <a:p>
            <a:pPr>
              <a:lnSpc>
                <a:spcPts val="7928"/>
              </a:lnSpc>
            </a:pPr>
            <a:r>
              <a:rPr lang="en-US" sz="4893" dirty="0">
                <a:solidFill>
                  <a:srgbClr val="FFFFFF"/>
                </a:solidFill>
                <a:latin typeface="Times New Roman Condensed"/>
              </a:rPr>
              <a:t>o Determining dominance; and </a:t>
            </a:r>
          </a:p>
          <a:p>
            <a:pPr>
              <a:lnSpc>
                <a:spcPts val="7928"/>
              </a:lnSpc>
            </a:pPr>
            <a:r>
              <a:rPr lang="en-US" sz="4893" dirty="0">
                <a:solidFill>
                  <a:srgbClr val="FFFFFF"/>
                </a:solidFill>
                <a:latin typeface="Times New Roman Condensed"/>
              </a:rPr>
              <a:t>o Determining the appropriate Theory of Harm, etc. </a:t>
            </a:r>
          </a:p>
          <a:p>
            <a:pPr>
              <a:lnSpc>
                <a:spcPts val="7928"/>
              </a:lnSpc>
            </a:pPr>
            <a:endParaRPr lang="en-US" sz="4893" dirty="0">
              <a:solidFill>
                <a:srgbClr val="FFFFFF"/>
              </a:solidFill>
              <a:latin typeface="Times New Roman Condensed"/>
            </a:endParaRPr>
          </a:p>
          <a:p>
            <a:pPr>
              <a:lnSpc>
                <a:spcPts val="7928"/>
              </a:lnSpc>
            </a:pPr>
            <a:endParaRPr lang="en-US" sz="4893" dirty="0">
              <a:solidFill>
                <a:srgbClr val="FFFFFF"/>
              </a:solidFill>
              <a:latin typeface="Times New Roman Condensed"/>
            </a:endParaRPr>
          </a:p>
          <a:p>
            <a:pPr>
              <a:lnSpc>
                <a:spcPts val="7604"/>
              </a:lnSpc>
            </a:pPr>
            <a:endParaRPr lang="en-US" sz="4893" dirty="0">
              <a:solidFill>
                <a:srgbClr val="FFFFFF"/>
              </a:solidFill>
              <a:latin typeface="Times New Roman Condensed"/>
            </a:endParaRPr>
          </a:p>
          <a:p>
            <a:pPr>
              <a:lnSpc>
                <a:spcPts val="7928"/>
              </a:lnSpc>
            </a:pPr>
            <a:endParaRPr lang="en-US" sz="4893" dirty="0">
              <a:solidFill>
                <a:srgbClr val="FFFFFF"/>
              </a:solidFill>
              <a:latin typeface="Times New Roman Condensed"/>
            </a:endParaRPr>
          </a:p>
          <a:p>
            <a:pPr>
              <a:lnSpc>
                <a:spcPts val="7928"/>
              </a:lnSpc>
            </a:pPr>
            <a:endParaRPr lang="en-US" sz="4893" dirty="0">
              <a:solidFill>
                <a:srgbClr val="FFFFFF"/>
              </a:solidFill>
              <a:latin typeface="Times New Roman Condensed"/>
            </a:endParaRPr>
          </a:p>
          <a:p>
            <a:pPr>
              <a:lnSpc>
                <a:spcPts val="7928"/>
              </a:lnSpc>
            </a:pPr>
            <a:endParaRPr lang="en-US" sz="4893" dirty="0">
              <a:solidFill>
                <a:srgbClr val="FFFFFF"/>
              </a:solidFill>
              <a:latin typeface="Times New Roman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B875F"/>
        </a:solidFill>
        <a:effectLst/>
      </p:bgPr>
    </p:bg>
    <p:spTree>
      <p:nvGrpSpPr>
        <p:cNvPr id="1" name=""/>
        <p:cNvGrpSpPr/>
        <p:nvPr/>
      </p:nvGrpSpPr>
      <p:grpSpPr>
        <a:xfrm>
          <a:off x="0" y="0"/>
          <a:ext cx="0" cy="0"/>
          <a:chOff x="0" y="0"/>
          <a:chExt cx="0" cy="0"/>
        </a:xfrm>
      </p:grpSpPr>
      <p:sp>
        <p:nvSpPr>
          <p:cNvPr id="3" name="TextBox 3"/>
          <p:cNvSpPr txBox="1"/>
          <p:nvPr/>
        </p:nvSpPr>
        <p:spPr>
          <a:xfrm>
            <a:off x="1767906" y="0"/>
            <a:ext cx="14752187" cy="5130087"/>
          </a:xfrm>
          <a:prstGeom prst="rect">
            <a:avLst/>
          </a:prstGeom>
        </p:spPr>
        <p:txBody>
          <a:bodyPr lIns="0" tIns="0" rIns="0" bIns="0" rtlCol="0" anchor="t">
            <a:spAutoFit/>
          </a:bodyPr>
          <a:lstStyle/>
          <a:p>
            <a:pPr algn="ctr">
              <a:lnSpc>
                <a:spcPts val="11200"/>
              </a:lnSpc>
            </a:pPr>
            <a:r>
              <a:rPr lang="en-US" sz="8000" spc="-72" dirty="0">
                <a:solidFill>
                  <a:srgbClr val="FFFFFF"/>
                </a:solidFill>
                <a:latin typeface="Times New Roman Condensed Italics"/>
              </a:rPr>
              <a:t>Ex Ante</a:t>
            </a:r>
            <a:r>
              <a:rPr lang="en-US" sz="8000" spc="-72" dirty="0">
                <a:solidFill>
                  <a:srgbClr val="FFFFFF"/>
                </a:solidFill>
                <a:latin typeface="Times New Roman Condensed"/>
              </a:rPr>
              <a:t> regulation </a:t>
            </a:r>
          </a:p>
          <a:p>
            <a:pPr algn="ctr">
              <a:lnSpc>
                <a:spcPts val="11408"/>
              </a:lnSpc>
            </a:pPr>
            <a:endParaRPr lang="en-US" sz="8000" spc="-72" dirty="0">
              <a:solidFill>
                <a:srgbClr val="FFFFFF"/>
              </a:solidFill>
              <a:latin typeface="Times New Roman Condensed"/>
            </a:endParaRPr>
          </a:p>
          <a:p>
            <a:pPr algn="ctr">
              <a:lnSpc>
                <a:spcPts val="11616"/>
              </a:lnSpc>
            </a:pPr>
            <a:endParaRPr lang="en-US" sz="8000" spc="-72" dirty="0">
              <a:solidFill>
                <a:srgbClr val="FFFFFF"/>
              </a:solidFill>
              <a:latin typeface="Times New Roman Condensed"/>
            </a:endParaRPr>
          </a:p>
          <a:p>
            <a:pPr algn="ctr">
              <a:lnSpc>
                <a:spcPts val="4978"/>
              </a:lnSpc>
            </a:pPr>
            <a:endParaRPr lang="en-US" sz="8000" spc="-72" dirty="0">
              <a:solidFill>
                <a:srgbClr val="FFFFFF"/>
              </a:solidFill>
              <a:latin typeface="Times New Roman Condensed"/>
            </a:endParaRPr>
          </a:p>
        </p:txBody>
      </p:sp>
      <p:sp>
        <p:nvSpPr>
          <p:cNvPr id="4" name="TextBox 4"/>
          <p:cNvSpPr txBox="1"/>
          <p:nvPr/>
        </p:nvSpPr>
        <p:spPr>
          <a:xfrm>
            <a:off x="281974" y="733425"/>
            <a:ext cx="13645147" cy="8882960"/>
          </a:xfrm>
          <a:prstGeom prst="rect">
            <a:avLst/>
          </a:prstGeom>
        </p:spPr>
        <p:txBody>
          <a:bodyPr lIns="0" tIns="0" rIns="0" bIns="0" rtlCol="0" anchor="t">
            <a:spAutoFit/>
          </a:bodyPr>
          <a:lstStyle/>
          <a:p>
            <a:pPr>
              <a:lnSpc>
                <a:spcPts val="7928"/>
              </a:lnSpc>
            </a:pPr>
            <a:endParaRPr dirty="0"/>
          </a:p>
          <a:p>
            <a:pPr>
              <a:lnSpc>
                <a:spcPts val="7442"/>
              </a:lnSpc>
            </a:pPr>
            <a:r>
              <a:rPr lang="en-US" sz="4593" dirty="0">
                <a:solidFill>
                  <a:srgbClr val="FFFFFF"/>
                </a:solidFill>
                <a:latin typeface="Times New Roman Condensed"/>
              </a:rPr>
              <a:t>The DMA, in the EU, is one of the most popular pieces of legislation which regulates digital markets. It has sought to: </a:t>
            </a:r>
          </a:p>
          <a:p>
            <a:pPr>
              <a:lnSpc>
                <a:spcPts val="7928"/>
              </a:lnSpc>
            </a:pPr>
            <a:endParaRPr lang="en-US" sz="4593" u="sng" dirty="0">
              <a:solidFill>
                <a:srgbClr val="FFFFFF"/>
              </a:solidFill>
              <a:latin typeface="Times New Roman Condensed"/>
            </a:endParaRPr>
          </a:p>
          <a:p>
            <a:pPr>
              <a:lnSpc>
                <a:spcPts val="7928"/>
              </a:lnSpc>
            </a:pPr>
            <a:endParaRPr lang="en-US" sz="4593" u="sng" dirty="0">
              <a:solidFill>
                <a:srgbClr val="FFFFFF"/>
              </a:solidFill>
              <a:latin typeface="Times New Roman Condensed"/>
            </a:endParaRPr>
          </a:p>
          <a:p>
            <a:pPr>
              <a:lnSpc>
                <a:spcPts val="7604"/>
              </a:lnSpc>
            </a:pPr>
            <a:endParaRPr lang="en-US" sz="4593" u="sng" dirty="0">
              <a:solidFill>
                <a:srgbClr val="FFFFFF"/>
              </a:solidFill>
              <a:latin typeface="Times New Roman Condensed"/>
            </a:endParaRPr>
          </a:p>
          <a:p>
            <a:pPr>
              <a:lnSpc>
                <a:spcPts val="7928"/>
              </a:lnSpc>
            </a:pPr>
            <a:endParaRPr lang="en-US" sz="4593" u="sng" dirty="0">
              <a:solidFill>
                <a:srgbClr val="FFFFFF"/>
              </a:solidFill>
              <a:latin typeface="Times New Roman Condensed"/>
            </a:endParaRPr>
          </a:p>
          <a:p>
            <a:pPr>
              <a:lnSpc>
                <a:spcPts val="7928"/>
              </a:lnSpc>
            </a:pPr>
            <a:endParaRPr lang="en-US" sz="4593" u="sng" dirty="0">
              <a:solidFill>
                <a:srgbClr val="FFFFFF"/>
              </a:solidFill>
              <a:latin typeface="Times New Roman Condensed"/>
            </a:endParaRPr>
          </a:p>
          <a:p>
            <a:pPr>
              <a:lnSpc>
                <a:spcPts val="7928"/>
              </a:lnSpc>
            </a:pPr>
            <a:endParaRPr lang="en-US" sz="4593" u="sng" dirty="0">
              <a:solidFill>
                <a:srgbClr val="FFFFFF"/>
              </a:solidFill>
              <a:latin typeface="Times New Roman Condensed"/>
            </a:endParaRPr>
          </a:p>
        </p:txBody>
      </p:sp>
      <p:sp>
        <p:nvSpPr>
          <p:cNvPr id="5" name="TextBox 5"/>
          <p:cNvSpPr txBox="1"/>
          <p:nvPr/>
        </p:nvSpPr>
        <p:spPr>
          <a:xfrm>
            <a:off x="281974" y="4612033"/>
            <a:ext cx="13645147" cy="10016781"/>
          </a:xfrm>
          <a:prstGeom prst="rect">
            <a:avLst/>
          </a:prstGeom>
        </p:spPr>
        <p:txBody>
          <a:bodyPr lIns="0" tIns="0" rIns="0" bIns="0" rtlCol="0" anchor="t">
            <a:spAutoFit/>
          </a:bodyPr>
          <a:lstStyle/>
          <a:p>
            <a:pPr>
              <a:lnSpc>
                <a:spcPts val="7928"/>
              </a:lnSpc>
            </a:pPr>
            <a:r>
              <a:rPr lang="en-US" sz="4893" dirty="0">
                <a:solidFill>
                  <a:srgbClr val="FFFFFF"/>
                </a:solidFill>
                <a:latin typeface="Times New Roman Condensed"/>
              </a:rPr>
              <a:t>- Regulate the small number of platforms which dominate the digital economy; and</a:t>
            </a:r>
          </a:p>
          <a:p>
            <a:pPr>
              <a:lnSpc>
                <a:spcPts val="7928"/>
              </a:lnSpc>
            </a:pPr>
            <a:r>
              <a:rPr lang="en-US" sz="4893" dirty="0">
                <a:solidFill>
                  <a:srgbClr val="FFFFFF"/>
                </a:solidFill>
                <a:latin typeface="Times New Roman Condensed"/>
              </a:rPr>
              <a:t>-Provide some form of regulation of digital markets because of how slow </a:t>
            </a:r>
            <a:r>
              <a:rPr lang="en-US" sz="4893" i="1" dirty="0">
                <a:solidFill>
                  <a:srgbClr val="FFFFFF"/>
                </a:solidFill>
                <a:latin typeface="Times New Roman Condensed"/>
              </a:rPr>
              <a:t>ex-post </a:t>
            </a:r>
            <a:r>
              <a:rPr lang="en-US" sz="4893" dirty="0">
                <a:solidFill>
                  <a:srgbClr val="FFFFFF"/>
                </a:solidFill>
                <a:latin typeface="Times New Roman Condensed"/>
              </a:rPr>
              <a:t>competition enforcement tends to be. </a:t>
            </a:r>
          </a:p>
          <a:p>
            <a:pPr>
              <a:lnSpc>
                <a:spcPts val="7928"/>
              </a:lnSpc>
            </a:pPr>
            <a:endParaRPr lang="en-US" sz="4893" dirty="0">
              <a:solidFill>
                <a:srgbClr val="FFFFFF"/>
              </a:solidFill>
              <a:latin typeface="Times New Roman Condensed"/>
            </a:endParaRPr>
          </a:p>
          <a:p>
            <a:pPr>
              <a:lnSpc>
                <a:spcPts val="7928"/>
              </a:lnSpc>
            </a:pPr>
            <a:endParaRPr lang="en-US" sz="4893" dirty="0">
              <a:solidFill>
                <a:srgbClr val="FFFFFF"/>
              </a:solidFill>
              <a:latin typeface="Times New Roman Condensed"/>
            </a:endParaRPr>
          </a:p>
          <a:p>
            <a:pPr>
              <a:lnSpc>
                <a:spcPts val="7604"/>
              </a:lnSpc>
            </a:pPr>
            <a:endParaRPr lang="en-US" sz="4893" dirty="0">
              <a:solidFill>
                <a:srgbClr val="FFFFFF"/>
              </a:solidFill>
              <a:latin typeface="Times New Roman Condensed"/>
            </a:endParaRPr>
          </a:p>
          <a:p>
            <a:pPr>
              <a:lnSpc>
                <a:spcPts val="7928"/>
              </a:lnSpc>
            </a:pPr>
            <a:endParaRPr lang="en-US" sz="4893" dirty="0">
              <a:solidFill>
                <a:srgbClr val="FFFFFF"/>
              </a:solidFill>
              <a:latin typeface="Times New Roman Condensed"/>
            </a:endParaRPr>
          </a:p>
          <a:p>
            <a:pPr>
              <a:lnSpc>
                <a:spcPts val="7928"/>
              </a:lnSpc>
            </a:pPr>
            <a:endParaRPr lang="en-US" sz="4893" dirty="0">
              <a:solidFill>
                <a:srgbClr val="FFFFFF"/>
              </a:solidFill>
              <a:latin typeface="Times New Roman Condensed"/>
            </a:endParaRPr>
          </a:p>
          <a:p>
            <a:pPr>
              <a:lnSpc>
                <a:spcPts val="7928"/>
              </a:lnSpc>
            </a:pPr>
            <a:endParaRPr lang="en-US" sz="4893" dirty="0">
              <a:solidFill>
                <a:srgbClr val="FFFFFF"/>
              </a:solidFill>
              <a:latin typeface="Times New Roman Condensed"/>
            </a:endParaRPr>
          </a:p>
        </p:txBody>
      </p:sp>
      <p:sp>
        <p:nvSpPr>
          <p:cNvPr id="6" name="Freeform 2">
            <a:extLst>
              <a:ext uri="{FF2B5EF4-FFF2-40B4-BE49-F238E27FC236}">
                <a16:creationId xmlns:a16="http://schemas.microsoft.com/office/drawing/2014/main" id="{30BF0520-DF5B-28EA-2D99-319A70985C0A}"/>
              </a:ext>
            </a:extLst>
          </p:cNvPr>
          <p:cNvSpPr/>
          <p:nvPr/>
        </p:nvSpPr>
        <p:spPr>
          <a:xfrm>
            <a:off x="14262263" y="0"/>
            <a:ext cx="4101937" cy="10774947"/>
          </a:xfrm>
          <a:custGeom>
            <a:avLst/>
            <a:gdLst/>
            <a:ahLst/>
            <a:cxnLst/>
            <a:rect l="l" t="t" r="r" b="b"/>
            <a:pathLst>
              <a:path w="18745697" h="15263868">
                <a:moveTo>
                  <a:pt x="0" y="0"/>
                </a:moveTo>
                <a:lnTo>
                  <a:pt x="18745697" y="0"/>
                </a:lnTo>
                <a:lnTo>
                  <a:pt x="18745697" y="15263868"/>
                </a:lnTo>
                <a:lnTo>
                  <a:pt x="0" y="15263868"/>
                </a:lnTo>
                <a:lnTo>
                  <a:pt x="0" y="0"/>
                </a:lnTo>
                <a:close/>
              </a:path>
            </a:pathLst>
          </a:custGeom>
          <a:blipFill>
            <a:blip r:embed="rId2"/>
            <a:stretch>
              <a:fillRect t="-42649" r="-419320" b="-12364"/>
            </a:stretch>
          </a:blipFill>
        </p:spPr>
        <p:txBody>
          <a:bodyPr/>
          <a:lstStyle/>
          <a:p>
            <a:endParaRPr lang="en-Z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B875F"/>
        </a:solidFill>
        <a:effectLst/>
      </p:bgPr>
    </p:bg>
    <p:spTree>
      <p:nvGrpSpPr>
        <p:cNvPr id="1" name=""/>
        <p:cNvGrpSpPr/>
        <p:nvPr/>
      </p:nvGrpSpPr>
      <p:grpSpPr>
        <a:xfrm>
          <a:off x="0" y="0"/>
          <a:ext cx="0" cy="0"/>
          <a:chOff x="0" y="0"/>
          <a:chExt cx="0" cy="0"/>
        </a:xfrm>
      </p:grpSpPr>
      <p:sp>
        <p:nvSpPr>
          <p:cNvPr id="3" name="TextBox 3"/>
          <p:cNvSpPr txBox="1"/>
          <p:nvPr/>
        </p:nvSpPr>
        <p:spPr>
          <a:xfrm>
            <a:off x="914400" y="22860"/>
            <a:ext cx="13675311" cy="2530757"/>
          </a:xfrm>
          <a:prstGeom prst="rect">
            <a:avLst/>
          </a:prstGeom>
        </p:spPr>
        <p:txBody>
          <a:bodyPr lIns="0" tIns="0" rIns="0" bIns="0" rtlCol="0" anchor="t">
            <a:spAutoFit/>
          </a:bodyPr>
          <a:lstStyle/>
          <a:p>
            <a:pPr algn="ctr">
              <a:lnSpc>
                <a:spcPts val="7839"/>
              </a:lnSpc>
            </a:pPr>
            <a:r>
              <a:rPr lang="en-US" sz="5599" u="sng" dirty="0">
                <a:solidFill>
                  <a:srgbClr val="FFFFFF"/>
                </a:solidFill>
                <a:latin typeface="Times New Roman Condensed"/>
              </a:rPr>
              <a:t>The OIPMI similarly sought to: </a:t>
            </a:r>
          </a:p>
          <a:p>
            <a:pPr algn="ctr">
              <a:lnSpc>
                <a:spcPts val="7839"/>
              </a:lnSpc>
            </a:pPr>
            <a:endParaRPr lang="en-US" sz="5599" u="sng" dirty="0">
              <a:solidFill>
                <a:srgbClr val="FFFFFF"/>
              </a:solidFill>
              <a:latin typeface="Times New Roman Condensed"/>
            </a:endParaRPr>
          </a:p>
          <a:p>
            <a:pPr algn="ctr">
              <a:lnSpc>
                <a:spcPts val="3359"/>
              </a:lnSpc>
            </a:pPr>
            <a:endParaRPr lang="en-US" sz="5599" u="sng" dirty="0">
              <a:solidFill>
                <a:srgbClr val="FFFFFF"/>
              </a:solidFill>
              <a:latin typeface="Times New Roman Condensed"/>
            </a:endParaRPr>
          </a:p>
        </p:txBody>
      </p:sp>
      <p:sp>
        <p:nvSpPr>
          <p:cNvPr id="4" name="TextBox 4"/>
          <p:cNvSpPr txBox="1"/>
          <p:nvPr/>
        </p:nvSpPr>
        <p:spPr>
          <a:xfrm>
            <a:off x="601876" y="1028700"/>
            <a:ext cx="13645147" cy="14411269"/>
          </a:xfrm>
          <a:prstGeom prst="rect">
            <a:avLst/>
          </a:prstGeom>
        </p:spPr>
        <p:txBody>
          <a:bodyPr lIns="0" tIns="0" rIns="0" bIns="0" rtlCol="0" anchor="t">
            <a:spAutoFit/>
          </a:bodyPr>
          <a:lstStyle/>
          <a:p>
            <a:pPr>
              <a:lnSpc>
                <a:spcPts val="7118"/>
              </a:lnSpc>
            </a:pPr>
            <a:r>
              <a:rPr lang="en-US" sz="4393" dirty="0">
                <a:solidFill>
                  <a:srgbClr val="FFFFFF"/>
                </a:solidFill>
                <a:latin typeface="Times New Roman Condensed"/>
              </a:rPr>
              <a:t>-Remedy features of intermediation platforms that are capable of impeding, distorting, or restricting competition. </a:t>
            </a:r>
          </a:p>
          <a:p>
            <a:pPr>
              <a:lnSpc>
                <a:spcPts val="7118"/>
              </a:lnSpc>
            </a:pPr>
            <a:r>
              <a:rPr lang="en-US" sz="4393" dirty="0">
                <a:solidFill>
                  <a:srgbClr val="FFFFFF"/>
                </a:solidFill>
                <a:latin typeface="Times New Roman Condensed"/>
              </a:rPr>
              <a:t>-By undertaking a market inquiry, the Commission avoided having to undertake prosecutions under the abuse of dominance provisions of the Competition Act. </a:t>
            </a:r>
          </a:p>
          <a:p>
            <a:pPr>
              <a:lnSpc>
                <a:spcPts val="8414"/>
              </a:lnSpc>
            </a:pPr>
            <a:r>
              <a:rPr lang="en-US" sz="5193" u="sng" dirty="0">
                <a:solidFill>
                  <a:srgbClr val="FFFFFF"/>
                </a:solidFill>
                <a:latin typeface="Times New Roman Condensed"/>
              </a:rPr>
              <a:t>This is despite finding that some platforms engaged in: </a:t>
            </a:r>
          </a:p>
          <a:p>
            <a:pPr>
              <a:lnSpc>
                <a:spcPts val="7604"/>
              </a:lnSpc>
            </a:pPr>
            <a:r>
              <a:rPr lang="en-US" sz="4693" dirty="0">
                <a:solidFill>
                  <a:srgbClr val="FFFFFF"/>
                </a:solidFill>
                <a:latin typeface="Times New Roman Condensed"/>
              </a:rPr>
              <a:t>·Price discrimination; </a:t>
            </a:r>
          </a:p>
          <a:p>
            <a:pPr>
              <a:lnSpc>
                <a:spcPts val="7604"/>
              </a:lnSpc>
            </a:pPr>
            <a:r>
              <a:rPr lang="en-US" sz="4693" dirty="0">
                <a:solidFill>
                  <a:srgbClr val="FFFFFF"/>
                </a:solidFill>
                <a:latin typeface="Times New Roman Condensed"/>
              </a:rPr>
              <a:t>·Long-term exclusive leases; and </a:t>
            </a:r>
          </a:p>
          <a:p>
            <a:pPr>
              <a:lnSpc>
                <a:spcPts val="7604"/>
              </a:lnSpc>
            </a:pPr>
            <a:r>
              <a:rPr lang="en-US" sz="4693" dirty="0">
                <a:solidFill>
                  <a:srgbClr val="FFFFFF"/>
                </a:solidFill>
                <a:latin typeface="Times New Roman Condensed"/>
              </a:rPr>
              <a:t>·Exclusionary conduct. </a:t>
            </a:r>
          </a:p>
          <a:p>
            <a:pPr>
              <a:lnSpc>
                <a:spcPts val="7928"/>
              </a:lnSpc>
            </a:pPr>
            <a:endParaRPr lang="en-US" sz="4693" dirty="0">
              <a:solidFill>
                <a:srgbClr val="FFFFFF"/>
              </a:solidFill>
              <a:latin typeface="Times New Roman Condensed"/>
            </a:endParaRPr>
          </a:p>
          <a:p>
            <a:pPr>
              <a:lnSpc>
                <a:spcPts val="7928"/>
              </a:lnSpc>
            </a:pPr>
            <a:endParaRPr lang="en-US" sz="4693" dirty="0">
              <a:solidFill>
                <a:srgbClr val="FFFFFF"/>
              </a:solidFill>
              <a:latin typeface="Times New Roman Condensed"/>
            </a:endParaRPr>
          </a:p>
          <a:p>
            <a:pPr>
              <a:lnSpc>
                <a:spcPts val="7604"/>
              </a:lnSpc>
            </a:pPr>
            <a:endParaRPr lang="en-US" sz="4693" dirty="0">
              <a:solidFill>
                <a:srgbClr val="FFFFFF"/>
              </a:solidFill>
              <a:latin typeface="Times New Roman Condensed"/>
            </a:endParaRPr>
          </a:p>
          <a:p>
            <a:pPr>
              <a:lnSpc>
                <a:spcPts val="7928"/>
              </a:lnSpc>
            </a:pPr>
            <a:endParaRPr lang="en-US" sz="4693" dirty="0">
              <a:solidFill>
                <a:srgbClr val="FFFFFF"/>
              </a:solidFill>
              <a:latin typeface="Times New Roman Condensed"/>
            </a:endParaRPr>
          </a:p>
          <a:p>
            <a:pPr>
              <a:lnSpc>
                <a:spcPts val="7928"/>
              </a:lnSpc>
            </a:pPr>
            <a:endParaRPr lang="en-US" sz="4693" dirty="0">
              <a:solidFill>
                <a:srgbClr val="FFFFFF"/>
              </a:solidFill>
              <a:latin typeface="Times New Roman Condensed"/>
            </a:endParaRPr>
          </a:p>
          <a:p>
            <a:pPr>
              <a:lnSpc>
                <a:spcPts val="7928"/>
              </a:lnSpc>
            </a:pPr>
            <a:endParaRPr lang="en-US" sz="4693" dirty="0">
              <a:solidFill>
                <a:srgbClr val="FFFFFF"/>
              </a:solidFill>
              <a:latin typeface="Times New Roman Condensed"/>
            </a:endParaRPr>
          </a:p>
        </p:txBody>
      </p:sp>
      <p:sp>
        <p:nvSpPr>
          <p:cNvPr id="6" name="Freeform 2">
            <a:extLst>
              <a:ext uri="{FF2B5EF4-FFF2-40B4-BE49-F238E27FC236}">
                <a16:creationId xmlns:a16="http://schemas.microsoft.com/office/drawing/2014/main" id="{4A267E42-4956-FAB3-8A3F-1921468A62E8}"/>
              </a:ext>
            </a:extLst>
          </p:cNvPr>
          <p:cNvSpPr/>
          <p:nvPr/>
        </p:nvSpPr>
        <p:spPr>
          <a:xfrm>
            <a:off x="14262263" y="0"/>
            <a:ext cx="4101937" cy="10774947"/>
          </a:xfrm>
          <a:custGeom>
            <a:avLst/>
            <a:gdLst/>
            <a:ahLst/>
            <a:cxnLst/>
            <a:rect l="l" t="t" r="r" b="b"/>
            <a:pathLst>
              <a:path w="18745697" h="15263868">
                <a:moveTo>
                  <a:pt x="0" y="0"/>
                </a:moveTo>
                <a:lnTo>
                  <a:pt x="18745697" y="0"/>
                </a:lnTo>
                <a:lnTo>
                  <a:pt x="18745697" y="15263868"/>
                </a:lnTo>
                <a:lnTo>
                  <a:pt x="0" y="15263868"/>
                </a:lnTo>
                <a:lnTo>
                  <a:pt x="0" y="0"/>
                </a:lnTo>
                <a:close/>
              </a:path>
            </a:pathLst>
          </a:custGeom>
          <a:blipFill>
            <a:blip r:embed="rId2"/>
            <a:stretch>
              <a:fillRect t="-42649" r="-419320" b="-12364"/>
            </a:stretch>
          </a:blipFill>
        </p:spPr>
        <p:txBody>
          <a:bodyPr/>
          <a:lstStyle/>
          <a:p>
            <a:endParaRPr lang="en-Z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B875F"/>
        </a:solidFill>
        <a:effectLst/>
      </p:bgPr>
    </p:bg>
    <p:spTree>
      <p:nvGrpSpPr>
        <p:cNvPr id="1" name=""/>
        <p:cNvGrpSpPr/>
        <p:nvPr/>
      </p:nvGrpSpPr>
      <p:grpSpPr>
        <a:xfrm>
          <a:off x="0" y="0"/>
          <a:ext cx="0" cy="0"/>
          <a:chOff x="0" y="0"/>
          <a:chExt cx="0" cy="0"/>
        </a:xfrm>
      </p:grpSpPr>
      <p:sp>
        <p:nvSpPr>
          <p:cNvPr id="3" name="TextBox 3"/>
          <p:cNvSpPr txBox="1"/>
          <p:nvPr/>
        </p:nvSpPr>
        <p:spPr>
          <a:xfrm>
            <a:off x="603232" y="2771861"/>
            <a:ext cx="14287357" cy="6044796"/>
          </a:xfrm>
          <a:prstGeom prst="rect">
            <a:avLst/>
          </a:prstGeom>
        </p:spPr>
        <p:txBody>
          <a:bodyPr lIns="0" tIns="0" rIns="0" bIns="0" rtlCol="0" anchor="t">
            <a:spAutoFit/>
          </a:bodyPr>
          <a:lstStyle/>
          <a:p>
            <a:pPr algn="ctr">
              <a:lnSpc>
                <a:spcPts val="6859"/>
              </a:lnSpc>
            </a:pPr>
            <a:r>
              <a:rPr lang="en-US" sz="4899" dirty="0">
                <a:solidFill>
                  <a:srgbClr val="FFFFFF"/>
                </a:solidFill>
                <a:latin typeface="Times New Roman Condensed"/>
              </a:rPr>
              <a:t>The lack of success in abuse of dominance prosecutions, in bricks and mortar markets, begs the question whether the Commission is likely to succeed with prosecutions in digital markets under the current evidentiary standard. </a:t>
            </a:r>
          </a:p>
          <a:p>
            <a:pPr algn="ctr">
              <a:lnSpc>
                <a:spcPts val="7839"/>
              </a:lnSpc>
            </a:pPr>
            <a:endParaRPr lang="en-US" sz="4899" dirty="0">
              <a:solidFill>
                <a:srgbClr val="FFFFFF"/>
              </a:solidFill>
              <a:latin typeface="Times New Roman Condensed"/>
            </a:endParaRPr>
          </a:p>
          <a:p>
            <a:pPr algn="ctr">
              <a:lnSpc>
                <a:spcPts val="7839"/>
              </a:lnSpc>
            </a:pPr>
            <a:endParaRPr lang="en-US" sz="4899" dirty="0">
              <a:solidFill>
                <a:srgbClr val="FFFFFF"/>
              </a:solidFill>
              <a:latin typeface="Times New Roman Condensed"/>
            </a:endParaRPr>
          </a:p>
          <a:p>
            <a:pPr algn="ctr">
              <a:lnSpc>
                <a:spcPts val="3359"/>
              </a:lnSpc>
            </a:pPr>
            <a:endParaRPr lang="en-US" sz="4899" dirty="0">
              <a:solidFill>
                <a:srgbClr val="FFFFFF"/>
              </a:solidFill>
              <a:latin typeface="Times New Roman Condensed"/>
            </a:endParaRPr>
          </a:p>
        </p:txBody>
      </p:sp>
      <p:sp>
        <p:nvSpPr>
          <p:cNvPr id="4" name="Freeform 2">
            <a:extLst>
              <a:ext uri="{FF2B5EF4-FFF2-40B4-BE49-F238E27FC236}">
                <a16:creationId xmlns:a16="http://schemas.microsoft.com/office/drawing/2014/main" id="{0066D7B9-453E-1900-9DDE-5E4BC3DAF671}"/>
              </a:ext>
            </a:extLst>
          </p:cNvPr>
          <p:cNvSpPr/>
          <p:nvPr/>
        </p:nvSpPr>
        <p:spPr>
          <a:xfrm>
            <a:off x="14890588" y="0"/>
            <a:ext cx="3473611" cy="10774947"/>
          </a:xfrm>
          <a:custGeom>
            <a:avLst/>
            <a:gdLst/>
            <a:ahLst/>
            <a:cxnLst/>
            <a:rect l="l" t="t" r="r" b="b"/>
            <a:pathLst>
              <a:path w="18745697" h="15263868">
                <a:moveTo>
                  <a:pt x="0" y="0"/>
                </a:moveTo>
                <a:lnTo>
                  <a:pt x="18745697" y="0"/>
                </a:lnTo>
                <a:lnTo>
                  <a:pt x="18745697" y="15263868"/>
                </a:lnTo>
                <a:lnTo>
                  <a:pt x="0" y="15263868"/>
                </a:lnTo>
                <a:lnTo>
                  <a:pt x="0" y="0"/>
                </a:lnTo>
                <a:close/>
              </a:path>
            </a:pathLst>
          </a:custGeom>
          <a:blipFill>
            <a:blip r:embed="rId2"/>
            <a:stretch>
              <a:fillRect t="-42649" r="-419320" b="-12364"/>
            </a:stretch>
          </a:blipFill>
        </p:spPr>
        <p:txBody>
          <a:bodyPr/>
          <a:lstStyle/>
          <a:p>
            <a:endParaRPr lang="en-Z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B875F"/>
        </a:solidFill>
        <a:effectLst/>
      </p:bgPr>
    </p:bg>
    <p:spTree>
      <p:nvGrpSpPr>
        <p:cNvPr id="1" name=""/>
        <p:cNvGrpSpPr/>
        <p:nvPr/>
      </p:nvGrpSpPr>
      <p:grpSpPr>
        <a:xfrm>
          <a:off x="0" y="0"/>
          <a:ext cx="0" cy="0"/>
          <a:chOff x="0" y="0"/>
          <a:chExt cx="0" cy="0"/>
        </a:xfrm>
      </p:grpSpPr>
      <p:sp>
        <p:nvSpPr>
          <p:cNvPr id="3" name="TextBox 3"/>
          <p:cNvSpPr txBox="1"/>
          <p:nvPr/>
        </p:nvSpPr>
        <p:spPr>
          <a:xfrm>
            <a:off x="603232" y="2771861"/>
            <a:ext cx="14287357" cy="2505366"/>
          </a:xfrm>
          <a:prstGeom prst="rect">
            <a:avLst/>
          </a:prstGeom>
        </p:spPr>
        <p:txBody>
          <a:bodyPr lIns="0" tIns="0" rIns="0" bIns="0" rtlCol="0" anchor="t">
            <a:spAutoFit/>
          </a:bodyPr>
          <a:lstStyle/>
          <a:p>
            <a:pPr algn="ctr">
              <a:lnSpc>
                <a:spcPts val="7839"/>
              </a:lnSpc>
            </a:pPr>
            <a:endParaRPr lang="en-US" sz="4899" dirty="0">
              <a:solidFill>
                <a:srgbClr val="FFFFFF"/>
              </a:solidFill>
              <a:latin typeface="Times New Roman Condensed"/>
            </a:endParaRPr>
          </a:p>
          <a:p>
            <a:pPr algn="ctr">
              <a:lnSpc>
                <a:spcPts val="7839"/>
              </a:lnSpc>
            </a:pPr>
            <a:endParaRPr lang="en-US" sz="4899" dirty="0">
              <a:solidFill>
                <a:srgbClr val="FFFFFF"/>
              </a:solidFill>
              <a:latin typeface="Times New Roman Condensed"/>
            </a:endParaRPr>
          </a:p>
          <a:p>
            <a:pPr algn="ctr">
              <a:lnSpc>
                <a:spcPts val="3359"/>
              </a:lnSpc>
            </a:pPr>
            <a:endParaRPr lang="en-US" sz="4899" dirty="0">
              <a:solidFill>
                <a:srgbClr val="FFFFFF"/>
              </a:solidFill>
              <a:latin typeface="Times New Roman Condensed"/>
            </a:endParaRPr>
          </a:p>
        </p:txBody>
      </p:sp>
      <p:sp>
        <p:nvSpPr>
          <p:cNvPr id="4" name="Freeform 2">
            <a:extLst>
              <a:ext uri="{FF2B5EF4-FFF2-40B4-BE49-F238E27FC236}">
                <a16:creationId xmlns:a16="http://schemas.microsoft.com/office/drawing/2014/main" id="{0066D7B9-453E-1900-9DDE-5E4BC3DAF671}"/>
              </a:ext>
            </a:extLst>
          </p:cNvPr>
          <p:cNvSpPr/>
          <p:nvPr/>
        </p:nvSpPr>
        <p:spPr>
          <a:xfrm>
            <a:off x="14890588" y="0"/>
            <a:ext cx="3473611" cy="10774947"/>
          </a:xfrm>
          <a:custGeom>
            <a:avLst/>
            <a:gdLst/>
            <a:ahLst/>
            <a:cxnLst/>
            <a:rect l="l" t="t" r="r" b="b"/>
            <a:pathLst>
              <a:path w="18745697" h="15263868">
                <a:moveTo>
                  <a:pt x="0" y="0"/>
                </a:moveTo>
                <a:lnTo>
                  <a:pt x="18745697" y="0"/>
                </a:lnTo>
                <a:lnTo>
                  <a:pt x="18745697" y="15263868"/>
                </a:lnTo>
                <a:lnTo>
                  <a:pt x="0" y="15263868"/>
                </a:lnTo>
                <a:lnTo>
                  <a:pt x="0" y="0"/>
                </a:lnTo>
                <a:close/>
              </a:path>
            </a:pathLst>
          </a:custGeom>
          <a:blipFill>
            <a:blip r:embed="rId2"/>
            <a:stretch>
              <a:fillRect t="-42649" r="-419320" b="-12364"/>
            </a:stretch>
          </a:blipFill>
        </p:spPr>
        <p:txBody>
          <a:bodyPr/>
          <a:lstStyle/>
          <a:p>
            <a:endParaRPr lang="en-ZA"/>
          </a:p>
        </p:txBody>
      </p:sp>
      <p:sp>
        <p:nvSpPr>
          <p:cNvPr id="2" name="TextBox 4">
            <a:extLst>
              <a:ext uri="{FF2B5EF4-FFF2-40B4-BE49-F238E27FC236}">
                <a16:creationId xmlns:a16="http://schemas.microsoft.com/office/drawing/2014/main" id="{64D9DEBB-36B7-3D23-5302-27D8E37096A6}"/>
              </a:ext>
            </a:extLst>
          </p:cNvPr>
          <p:cNvSpPr txBox="1"/>
          <p:nvPr/>
        </p:nvSpPr>
        <p:spPr>
          <a:xfrm>
            <a:off x="1524000" y="1028700"/>
            <a:ext cx="14287357" cy="15410372"/>
          </a:xfrm>
          <a:prstGeom prst="rect">
            <a:avLst/>
          </a:prstGeom>
        </p:spPr>
        <p:txBody>
          <a:bodyPr wrap="square" lIns="0" tIns="0" rIns="0" bIns="0" rtlCol="0" anchor="t">
            <a:spAutoFit/>
          </a:bodyPr>
          <a:lstStyle/>
          <a:p>
            <a:pPr>
              <a:lnSpc>
                <a:spcPts val="7118"/>
              </a:lnSpc>
            </a:pPr>
            <a:endParaRPr lang="en-US" sz="4393" dirty="0">
              <a:solidFill>
                <a:srgbClr val="FFFFFF"/>
              </a:solidFill>
              <a:latin typeface="Times New Roman Condensed"/>
            </a:endParaRPr>
          </a:p>
          <a:p>
            <a:pPr>
              <a:lnSpc>
                <a:spcPts val="7118"/>
              </a:lnSpc>
            </a:pPr>
            <a:r>
              <a:rPr lang="en-US" sz="4393" dirty="0">
                <a:solidFill>
                  <a:srgbClr val="FFFFFF"/>
                </a:solidFill>
                <a:latin typeface="Times New Roman Condensed"/>
              </a:rPr>
              <a:t>- After a referral, the Commission is ordinarily required to show: </a:t>
            </a:r>
          </a:p>
          <a:p>
            <a:pPr>
              <a:lnSpc>
                <a:spcPts val="7118"/>
              </a:lnSpc>
            </a:pPr>
            <a:r>
              <a:rPr lang="en-US" sz="4393" dirty="0">
                <a:solidFill>
                  <a:srgbClr val="FFFFFF"/>
                </a:solidFill>
                <a:latin typeface="Times New Roman Condensed"/>
              </a:rPr>
              <a:t>Conduct + Anti-competitive effect + the anti-competitive effect outweighs any efficiency justification. &gt; Section 8(1)(c) </a:t>
            </a:r>
          </a:p>
          <a:p>
            <a:pPr>
              <a:lnSpc>
                <a:spcPts val="10682"/>
              </a:lnSpc>
            </a:pPr>
            <a:r>
              <a:rPr lang="en-US" sz="6593" dirty="0">
                <a:solidFill>
                  <a:srgbClr val="FFFFFF"/>
                </a:solidFill>
                <a:latin typeface="Times New Roman Condensed"/>
              </a:rPr>
              <a:t>                                     </a:t>
            </a:r>
            <a:r>
              <a:rPr lang="en-US" sz="6593" dirty="0">
                <a:solidFill>
                  <a:srgbClr val="FFFFFF"/>
                </a:solidFill>
                <a:latin typeface="Times New Roman Condensed Bold"/>
              </a:rPr>
              <a:t>Or </a:t>
            </a:r>
          </a:p>
          <a:p>
            <a:pPr>
              <a:lnSpc>
                <a:spcPts val="7118"/>
              </a:lnSpc>
            </a:pPr>
            <a:r>
              <a:rPr lang="en-US" sz="4393" dirty="0">
                <a:solidFill>
                  <a:srgbClr val="FFFFFF"/>
                </a:solidFill>
                <a:latin typeface="Times New Roman Condensed"/>
              </a:rPr>
              <a:t>- </a:t>
            </a:r>
            <a:r>
              <a:rPr lang="en-US" sz="4393" dirty="0" err="1">
                <a:solidFill>
                  <a:srgbClr val="FFFFFF"/>
                </a:solidFill>
                <a:latin typeface="Times New Roman Condensed"/>
              </a:rPr>
              <a:t>Categorise</a:t>
            </a:r>
            <a:r>
              <a:rPr lang="en-US" sz="4393" dirty="0">
                <a:solidFill>
                  <a:srgbClr val="FFFFFF"/>
                </a:solidFill>
                <a:latin typeface="Times New Roman Condensed"/>
              </a:rPr>
              <a:t> the conduct into one of those listed under section 8(1)(d)(</a:t>
            </a:r>
            <a:r>
              <a:rPr lang="en-US" sz="4393" dirty="0" err="1">
                <a:solidFill>
                  <a:srgbClr val="FFFFFF"/>
                </a:solidFill>
                <a:latin typeface="Times New Roman Condensed"/>
              </a:rPr>
              <a:t>i</a:t>
            </a:r>
            <a:r>
              <a:rPr lang="en-US" sz="4393" dirty="0">
                <a:solidFill>
                  <a:srgbClr val="FFFFFF"/>
                </a:solidFill>
                <a:latin typeface="Times New Roman Condensed"/>
              </a:rPr>
              <a:t>)-(iv) + anti-competitive effect. Here it is the respondent who proves that the efficiencies outweigh the anti-competitive effect. </a:t>
            </a:r>
          </a:p>
          <a:p>
            <a:pPr>
              <a:lnSpc>
                <a:spcPts val="7118"/>
              </a:lnSpc>
            </a:pPr>
            <a:endParaRPr lang="en-US" sz="4393" dirty="0">
              <a:solidFill>
                <a:srgbClr val="FFFFFF"/>
              </a:solidFill>
              <a:latin typeface="Times New Roman Condensed"/>
            </a:endParaRPr>
          </a:p>
          <a:p>
            <a:pPr>
              <a:lnSpc>
                <a:spcPts val="7118"/>
              </a:lnSpc>
            </a:pPr>
            <a:r>
              <a:rPr lang="en-US" sz="4393" dirty="0">
                <a:solidFill>
                  <a:srgbClr val="FFFFFF"/>
                </a:solidFill>
                <a:latin typeface="Times New Roman Condensed"/>
              </a:rPr>
              <a:t> </a:t>
            </a:r>
          </a:p>
          <a:p>
            <a:pPr>
              <a:lnSpc>
                <a:spcPts val="7118"/>
              </a:lnSpc>
            </a:pPr>
            <a:r>
              <a:rPr lang="en-US" sz="4393" dirty="0">
                <a:solidFill>
                  <a:srgbClr val="FFFFFF"/>
                </a:solidFill>
                <a:latin typeface="Times New Roman Condensed"/>
              </a:rPr>
              <a:t> </a:t>
            </a:r>
          </a:p>
          <a:p>
            <a:pPr>
              <a:lnSpc>
                <a:spcPts val="7928"/>
              </a:lnSpc>
            </a:pPr>
            <a:endParaRPr lang="en-US" sz="4393" dirty="0">
              <a:solidFill>
                <a:srgbClr val="FFFFFF"/>
              </a:solidFill>
              <a:latin typeface="Times New Roman Condensed"/>
            </a:endParaRPr>
          </a:p>
          <a:p>
            <a:pPr>
              <a:lnSpc>
                <a:spcPts val="7604"/>
              </a:lnSpc>
            </a:pPr>
            <a:endParaRPr lang="en-US" sz="4393" dirty="0">
              <a:solidFill>
                <a:srgbClr val="FFFFFF"/>
              </a:solidFill>
              <a:latin typeface="Times New Roman Condensed"/>
            </a:endParaRPr>
          </a:p>
          <a:p>
            <a:pPr>
              <a:lnSpc>
                <a:spcPts val="7928"/>
              </a:lnSpc>
            </a:pPr>
            <a:endParaRPr lang="en-US" sz="4393" dirty="0">
              <a:solidFill>
                <a:srgbClr val="FFFFFF"/>
              </a:solidFill>
              <a:latin typeface="Times New Roman Condensed"/>
            </a:endParaRPr>
          </a:p>
          <a:p>
            <a:pPr>
              <a:lnSpc>
                <a:spcPts val="7928"/>
              </a:lnSpc>
            </a:pPr>
            <a:endParaRPr lang="en-US" sz="4393" dirty="0">
              <a:solidFill>
                <a:srgbClr val="FFFFFF"/>
              </a:solidFill>
              <a:latin typeface="Times New Roman Condensed"/>
            </a:endParaRPr>
          </a:p>
          <a:p>
            <a:pPr>
              <a:lnSpc>
                <a:spcPts val="7928"/>
              </a:lnSpc>
            </a:pPr>
            <a:endParaRPr lang="en-US" sz="4393" dirty="0">
              <a:solidFill>
                <a:srgbClr val="FFFFFF"/>
              </a:solidFill>
              <a:latin typeface="Times New Roman Condensed"/>
            </a:endParaRPr>
          </a:p>
        </p:txBody>
      </p:sp>
      <p:sp>
        <p:nvSpPr>
          <p:cNvPr id="7" name="TextBox 3">
            <a:extLst>
              <a:ext uri="{FF2B5EF4-FFF2-40B4-BE49-F238E27FC236}">
                <a16:creationId xmlns:a16="http://schemas.microsoft.com/office/drawing/2014/main" id="{B2B15D5C-7E9B-2124-0CF2-75198248B1F8}"/>
              </a:ext>
            </a:extLst>
          </p:cNvPr>
          <p:cNvSpPr txBox="1"/>
          <p:nvPr/>
        </p:nvSpPr>
        <p:spPr>
          <a:xfrm>
            <a:off x="-689736" y="-10127"/>
            <a:ext cx="14752187" cy="6549312"/>
          </a:xfrm>
          <a:prstGeom prst="rect">
            <a:avLst/>
          </a:prstGeom>
        </p:spPr>
        <p:txBody>
          <a:bodyPr lIns="0" tIns="0" rIns="0" bIns="0" rtlCol="0" anchor="t">
            <a:spAutoFit/>
          </a:bodyPr>
          <a:lstStyle/>
          <a:p>
            <a:pPr algn="ctr">
              <a:lnSpc>
                <a:spcPts val="11200"/>
              </a:lnSpc>
            </a:pPr>
            <a:r>
              <a:rPr lang="en-US" sz="8000" spc="-72" dirty="0">
                <a:solidFill>
                  <a:srgbClr val="FFFFFF"/>
                </a:solidFill>
                <a:latin typeface="Times New Roman Condensed"/>
              </a:rPr>
              <a:t>	</a:t>
            </a:r>
            <a:r>
              <a:rPr lang="en-US" sz="5400" spc="-72" dirty="0">
                <a:solidFill>
                  <a:srgbClr val="FFFFFF"/>
                </a:solidFill>
                <a:latin typeface="Times New Roman Condensed"/>
              </a:rPr>
              <a:t>The Current Evidentiary Standard</a:t>
            </a:r>
            <a:endParaRPr lang="en-US" sz="4400" spc="-72" dirty="0">
              <a:solidFill>
                <a:srgbClr val="FFFFFF"/>
              </a:solidFill>
              <a:latin typeface="Times New Roman Condensed"/>
            </a:endParaRPr>
          </a:p>
          <a:p>
            <a:pPr algn="ctr">
              <a:lnSpc>
                <a:spcPts val="11200"/>
              </a:lnSpc>
            </a:pPr>
            <a:endParaRPr lang="en-US" sz="8000" spc="-72" dirty="0">
              <a:solidFill>
                <a:srgbClr val="FFFFFF"/>
              </a:solidFill>
              <a:latin typeface="Times New Roman Condensed"/>
            </a:endParaRPr>
          </a:p>
          <a:p>
            <a:pPr algn="ctr">
              <a:lnSpc>
                <a:spcPts val="11408"/>
              </a:lnSpc>
            </a:pPr>
            <a:endParaRPr lang="en-US" sz="8000" spc="-72" dirty="0">
              <a:solidFill>
                <a:srgbClr val="FFFFFF"/>
              </a:solidFill>
              <a:latin typeface="Times New Roman Condensed"/>
            </a:endParaRPr>
          </a:p>
          <a:p>
            <a:pPr algn="ctr">
              <a:lnSpc>
                <a:spcPts val="11616"/>
              </a:lnSpc>
            </a:pPr>
            <a:endParaRPr lang="en-US" sz="8000" spc="-72" dirty="0">
              <a:solidFill>
                <a:srgbClr val="FFFFFF"/>
              </a:solidFill>
              <a:latin typeface="Times New Roman Condensed"/>
            </a:endParaRPr>
          </a:p>
          <a:p>
            <a:pPr algn="ctr">
              <a:lnSpc>
                <a:spcPts val="4978"/>
              </a:lnSpc>
            </a:pPr>
            <a:endParaRPr lang="en-US" sz="8000" spc="-72" dirty="0">
              <a:solidFill>
                <a:srgbClr val="FFFFFF"/>
              </a:solidFill>
              <a:latin typeface="Times New Roman Condensed"/>
            </a:endParaRPr>
          </a:p>
        </p:txBody>
      </p:sp>
    </p:spTree>
    <p:extLst>
      <p:ext uri="{BB962C8B-B14F-4D97-AF65-F5344CB8AC3E}">
        <p14:creationId xmlns:p14="http://schemas.microsoft.com/office/powerpoint/2010/main" val="990917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B875F"/>
        </a:solidFill>
        <a:effectLst/>
      </p:bgPr>
    </p:bg>
    <p:spTree>
      <p:nvGrpSpPr>
        <p:cNvPr id="1" name=""/>
        <p:cNvGrpSpPr/>
        <p:nvPr/>
      </p:nvGrpSpPr>
      <p:grpSpPr>
        <a:xfrm>
          <a:off x="0" y="0"/>
          <a:ext cx="0" cy="0"/>
          <a:chOff x="0" y="0"/>
          <a:chExt cx="0" cy="0"/>
        </a:xfrm>
      </p:grpSpPr>
      <p:sp>
        <p:nvSpPr>
          <p:cNvPr id="3" name="TextBox 3"/>
          <p:cNvSpPr txBox="1"/>
          <p:nvPr/>
        </p:nvSpPr>
        <p:spPr>
          <a:xfrm>
            <a:off x="1600200" y="1104900"/>
            <a:ext cx="13030200" cy="9440277"/>
          </a:xfrm>
          <a:prstGeom prst="rect">
            <a:avLst/>
          </a:prstGeom>
        </p:spPr>
        <p:txBody>
          <a:bodyPr wrap="square" lIns="0" tIns="0" rIns="0" bIns="0" rtlCol="0" anchor="t">
            <a:spAutoFit/>
          </a:bodyPr>
          <a:lstStyle/>
          <a:p>
            <a:pPr algn="just">
              <a:lnSpc>
                <a:spcPts val="11200"/>
              </a:lnSpc>
            </a:pPr>
            <a:r>
              <a:rPr lang="en-US" sz="4400" dirty="0">
                <a:solidFill>
                  <a:srgbClr val="FFFFFF"/>
                </a:solidFill>
                <a:latin typeface="Times New Roman Condensed"/>
              </a:rPr>
              <a:t>The requirement that anti-competitive effects (this relates specifically to proving anti-competitive effects to the competitive process) be proven in a market has limited the Commission’s ability to enforce the abuse of dominance provisions of the Competition Act. </a:t>
            </a:r>
          </a:p>
          <a:p>
            <a:pPr algn="ctr">
              <a:lnSpc>
                <a:spcPts val="11616"/>
              </a:lnSpc>
            </a:pPr>
            <a:endParaRPr lang="en-US" sz="8000" spc="-72" dirty="0">
              <a:solidFill>
                <a:srgbClr val="FFFFFF"/>
              </a:solidFill>
              <a:latin typeface="Times New Roman Condensed"/>
            </a:endParaRPr>
          </a:p>
          <a:p>
            <a:pPr algn="ctr">
              <a:lnSpc>
                <a:spcPts val="4978"/>
              </a:lnSpc>
            </a:pPr>
            <a:endParaRPr lang="en-US" sz="8000" spc="-72" dirty="0">
              <a:solidFill>
                <a:srgbClr val="FFFFFF"/>
              </a:solidFill>
              <a:latin typeface="Times New Roman Condensed"/>
            </a:endParaRPr>
          </a:p>
        </p:txBody>
      </p:sp>
      <p:sp>
        <p:nvSpPr>
          <p:cNvPr id="6" name="Freeform 2">
            <a:extLst>
              <a:ext uri="{FF2B5EF4-FFF2-40B4-BE49-F238E27FC236}">
                <a16:creationId xmlns:a16="http://schemas.microsoft.com/office/drawing/2014/main" id="{7FFB8A42-C9EA-5466-456C-895BD32D37AD}"/>
              </a:ext>
            </a:extLst>
          </p:cNvPr>
          <p:cNvSpPr/>
          <p:nvPr/>
        </p:nvSpPr>
        <p:spPr>
          <a:xfrm>
            <a:off x="14890588" y="0"/>
            <a:ext cx="3473611" cy="10774947"/>
          </a:xfrm>
          <a:custGeom>
            <a:avLst/>
            <a:gdLst/>
            <a:ahLst/>
            <a:cxnLst/>
            <a:rect l="l" t="t" r="r" b="b"/>
            <a:pathLst>
              <a:path w="18745697" h="15263868">
                <a:moveTo>
                  <a:pt x="0" y="0"/>
                </a:moveTo>
                <a:lnTo>
                  <a:pt x="18745697" y="0"/>
                </a:lnTo>
                <a:lnTo>
                  <a:pt x="18745697" y="15263868"/>
                </a:lnTo>
                <a:lnTo>
                  <a:pt x="0" y="15263868"/>
                </a:lnTo>
                <a:lnTo>
                  <a:pt x="0" y="0"/>
                </a:lnTo>
                <a:close/>
              </a:path>
            </a:pathLst>
          </a:custGeom>
          <a:blipFill>
            <a:blip r:embed="rId2"/>
            <a:stretch>
              <a:fillRect t="-42649" r="-419320" b="-12364"/>
            </a:stretch>
          </a:blipFill>
        </p:spPr>
        <p:txBody>
          <a:bodyPr/>
          <a:lstStyle/>
          <a:p>
            <a:endParaRPr lang="en-ZA"/>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TotalTime>
  <Words>823</Words>
  <Application>Microsoft Office PowerPoint</Application>
  <PresentationFormat>Custom</PresentationFormat>
  <Paragraphs>103</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Trend Sans Five</vt:lpstr>
      <vt:lpstr>Times New Roman Condensed Italics</vt:lpstr>
      <vt:lpstr>Times New Roman Condensed Bold</vt:lpstr>
      <vt:lpstr>Calibri</vt:lpstr>
      <vt:lpstr>Arial</vt:lpstr>
      <vt:lpstr>Wingdings</vt:lpstr>
      <vt:lpstr>Times New Roman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Company Presentation in Purple Pink Yellow Tactile 3D Style</dc:title>
  <dc:creator>Bongeka</dc:creator>
  <cp:lastModifiedBy>simon roberts</cp:lastModifiedBy>
  <cp:revision>3</cp:revision>
  <dcterms:created xsi:type="dcterms:W3CDTF">2006-08-16T00:00:00Z</dcterms:created>
  <dcterms:modified xsi:type="dcterms:W3CDTF">2023-10-04T18:38:40Z</dcterms:modified>
  <dc:identifier>DAFwME7NCeg</dc:identifier>
</cp:coreProperties>
</file>