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60" r:id="rId2"/>
    <p:sldMasterId id="2147483696" r:id="rId3"/>
    <p:sldMasterId id="2147483708" r:id="rId4"/>
  </p:sldMasterIdLst>
  <p:notesMasterIdLst>
    <p:notesMasterId r:id="rId19"/>
  </p:notesMasterIdLst>
  <p:sldIdLst>
    <p:sldId id="256" r:id="rId5"/>
    <p:sldId id="258" r:id="rId6"/>
    <p:sldId id="259" r:id="rId7"/>
    <p:sldId id="260" r:id="rId8"/>
    <p:sldId id="263" r:id="rId9"/>
    <p:sldId id="261"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974" y="-4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322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W"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DE6D52-215A-4ABB-8CDA-8C1ED483962D}" type="datetimeFigureOut">
              <a:rPr lang="en-ZW" smtClean="0"/>
              <a:t>3/4/2016</a:t>
            </a:fld>
            <a:endParaRPr lang="en-ZW"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W"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W"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C6652A-D8AD-4504-B46C-9E01FE233C5B}" type="slidenum">
              <a:rPr lang="en-ZW" smtClean="0"/>
              <a:t>‹#›</a:t>
            </a:fld>
            <a:endParaRPr lang="en-ZW" dirty="0"/>
          </a:p>
        </p:txBody>
      </p:sp>
    </p:spTree>
    <p:extLst>
      <p:ext uri="{BB962C8B-B14F-4D97-AF65-F5344CB8AC3E}">
        <p14:creationId xmlns:p14="http://schemas.microsoft.com/office/powerpoint/2010/main" val="3349787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10"/>
          </p:nvPr>
        </p:nvSpPr>
        <p:spPr/>
        <p:txBody>
          <a:bodyPr/>
          <a:lstStyle/>
          <a:p>
            <a:fld id="{1CC6652A-D8AD-4504-B46C-9E01FE233C5B}" type="slidenum">
              <a:rPr lang="en-ZW" smtClean="0"/>
              <a:t>1</a:t>
            </a:fld>
            <a:endParaRPr lang="en-ZW" dirty="0"/>
          </a:p>
        </p:txBody>
      </p:sp>
    </p:spTree>
    <p:extLst>
      <p:ext uri="{BB962C8B-B14F-4D97-AF65-F5344CB8AC3E}">
        <p14:creationId xmlns:p14="http://schemas.microsoft.com/office/powerpoint/2010/main" val="1309063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ZW"/>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W"/>
          </a:p>
        </p:txBody>
      </p:sp>
      <p:sp>
        <p:nvSpPr>
          <p:cNvPr id="4" name="Date Placeholder 3"/>
          <p:cNvSpPr>
            <a:spLocks noGrp="1"/>
          </p:cNvSpPr>
          <p:nvPr>
            <p:ph type="dt" sz="half" idx="10"/>
          </p:nvPr>
        </p:nvSpPr>
        <p:spPr/>
        <p:txBody>
          <a:bodyPr/>
          <a:lstStyle/>
          <a:p>
            <a:fld id="{ED7AFEB2-B513-43C5-976C-9DDCDDC007A3}" type="datetime1">
              <a:rPr lang="en-ZW" smtClean="0"/>
              <a:t>3/4/2016</a:t>
            </a:fld>
            <a:endParaRPr lang="en-ZW" dirty="0"/>
          </a:p>
        </p:txBody>
      </p:sp>
      <p:sp>
        <p:nvSpPr>
          <p:cNvPr id="5" name="Footer Placeholder 4"/>
          <p:cNvSpPr>
            <a:spLocks noGrp="1"/>
          </p:cNvSpPr>
          <p:nvPr>
            <p:ph type="ftr" sz="quarter" idx="11"/>
          </p:nvPr>
        </p:nvSpPr>
        <p:spPr/>
        <p:txBody>
          <a:bodyPr/>
          <a:lstStyle/>
          <a:p>
            <a:r>
              <a:rPr lang="en-ZW" dirty="0" smtClean="0"/>
              <a:t>Competition and Consumer Protection Commission</a:t>
            </a:r>
            <a:endParaRPr lang="en-ZW" dirty="0"/>
          </a:p>
        </p:txBody>
      </p:sp>
      <p:sp>
        <p:nvSpPr>
          <p:cNvPr id="6" name="Slide Number Placeholder 5"/>
          <p:cNvSpPr>
            <a:spLocks noGrp="1"/>
          </p:cNvSpPr>
          <p:nvPr>
            <p:ph type="sldNum" sz="quarter" idx="12"/>
          </p:nvPr>
        </p:nvSpPr>
        <p:spPr/>
        <p:txBody>
          <a:bodyPr/>
          <a:lstStyle/>
          <a:p>
            <a:fld id="{3AB4E190-67A4-45D7-9A0F-F3CDE87C54D3}" type="slidenum">
              <a:rPr lang="en-ZW" smtClean="0"/>
              <a:t>‹#›</a:t>
            </a:fld>
            <a:endParaRPr lang="en-ZW" dirty="0"/>
          </a:p>
        </p:txBody>
      </p:sp>
    </p:spTree>
    <p:extLst>
      <p:ext uri="{BB962C8B-B14F-4D97-AF65-F5344CB8AC3E}">
        <p14:creationId xmlns:p14="http://schemas.microsoft.com/office/powerpoint/2010/main" val="1828983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C23CBC6C-F0F3-4CD4-A70E-F48DBE9B98C8}" type="datetime1">
              <a:rPr lang="en-ZW" smtClean="0"/>
              <a:t>3/4/2016</a:t>
            </a:fld>
            <a:endParaRPr lang="en-ZW" dirty="0"/>
          </a:p>
        </p:txBody>
      </p:sp>
      <p:sp>
        <p:nvSpPr>
          <p:cNvPr id="5" name="Footer Placeholder 4"/>
          <p:cNvSpPr>
            <a:spLocks noGrp="1"/>
          </p:cNvSpPr>
          <p:nvPr>
            <p:ph type="ftr" sz="quarter" idx="11"/>
          </p:nvPr>
        </p:nvSpPr>
        <p:spPr/>
        <p:txBody>
          <a:bodyPr/>
          <a:lstStyle/>
          <a:p>
            <a:r>
              <a:rPr lang="en-ZW" dirty="0" smtClean="0"/>
              <a:t>Competition and Consumer Protection Commission</a:t>
            </a:r>
            <a:endParaRPr lang="en-ZW" dirty="0"/>
          </a:p>
        </p:txBody>
      </p:sp>
      <p:sp>
        <p:nvSpPr>
          <p:cNvPr id="6" name="Slide Number Placeholder 5"/>
          <p:cNvSpPr>
            <a:spLocks noGrp="1"/>
          </p:cNvSpPr>
          <p:nvPr>
            <p:ph type="sldNum" sz="quarter" idx="12"/>
          </p:nvPr>
        </p:nvSpPr>
        <p:spPr/>
        <p:txBody>
          <a:bodyPr/>
          <a:lstStyle/>
          <a:p>
            <a:fld id="{3AB4E190-67A4-45D7-9A0F-F3CDE87C54D3}" type="slidenum">
              <a:rPr lang="en-ZW" smtClean="0"/>
              <a:t>‹#›</a:t>
            </a:fld>
            <a:endParaRPr lang="en-ZW" dirty="0"/>
          </a:p>
        </p:txBody>
      </p:sp>
    </p:spTree>
    <p:extLst>
      <p:ext uri="{BB962C8B-B14F-4D97-AF65-F5344CB8AC3E}">
        <p14:creationId xmlns:p14="http://schemas.microsoft.com/office/powerpoint/2010/main" val="4265205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ZW"/>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85DC5B4D-552E-4489-A4A7-34BD281C9DD6}" type="datetime1">
              <a:rPr lang="en-ZW" smtClean="0"/>
              <a:t>3/4/2016</a:t>
            </a:fld>
            <a:endParaRPr lang="en-ZW" dirty="0"/>
          </a:p>
        </p:txBody>
      </p:sp>
      <p:sp>
        <p:nvSpPr>
          <p:cNvPr id="5" name="Footer Placeholder 4"/>
          <p:cNvSpPr>
            <a:spLocks noGrp="1"/>
          </p:cNvSpPr>
          <p:nvPr>
            <p:ph type="ftr" sz="quarter" idx="11"/>
          </p:nvPr>
        </p:nvSpPr>
        <p:spPr/>
        <p:txBody>
          <a:bodyPr/>
          <a:lstStyle/>
          <a:p>
            <a:r>
              <a:rPr lang="en-ZW" dirty="0" smtClean="0"/>
              <a:t>Competition and Consumer Protection Commission</a:t>
            </a:r>
            <a:endParaRPr lang="en-ZW" dirty="0"/>
          </a:p>
        </p:txBody>
      </p:sp>
      <p:sp>
        <p:nvSpPr>
          <p:cNvPr id="6" name="Slide Number Placeholder 5"/>
          <p:cNvSpPr>
            <a:spLocks noGrp="1"/>
          </p:cNvSpPr>
          <p:nvPr>
            <p:ph type="sldNum" sz="quarter" idx="12"/>
          </p:nvPr>
        </p:nvSpPr>
        <p:spPr/>
        <p:txBody>
          <a:bodyPr/>
          <a:lstStyle/>
          <a:p>
            <a:fld id="{3AB4E190-67A4-45D7-9A0F-F3CDE87C54D3}" type="slidenum">
              <a:rPr lang="en-ZW" smtClean="0"/>
              <a:t>‹#›</a:t>
            </a:fld>
            <a:endParaRPr lang="en-ZW" dirty="0"/>
          </a:p>
        </p:txBody>
      </p:sp>
    </p:spTree>
    <p:extLst>
      <p:ext uri="{BB962C8B-B14F-4D97-AF65-F5344CB8AC3E}">
        <p14:creationId xmlns:p14="http://schemas.microsoft.com/office/powerpoint/2010/main" val="1216962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ZW"/>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W"/>
          </a:p>
        </p:txBody>
      </p:sp>
      <p:sp>
        <p:nvSpPr>
          <p:cNvPr id="4" name="Date Placeholder 3"/>
          <p:cNvSpPr>
            <a:spLocks noGrp="1"/>
          </p:cNvSpPr>
          <p:nvPr>
            <p:ph type="dt" sz="half" idx="10"/>
          </p:nvPr>
        </p:nvSpPr>
        <p:spPr/>
        <p:txBody>
          <a:bodyPr/>
          <a:lstStyle/>
          <a:p>
            <a:fld id="{D239FD65-E471-44AC-A672-8F241A568580}" type="datetime1">
              <a:rPr lang="en-ZW" smtClean="0"/>
              <a:t>3/4/2016</a:t>
            </a:fld>
            <a:endParaRPr lang="en-ZW" dirty="0"/>
          </a:p>
        </p:txBody>
      </p:sp>
      <p:sp>
        <p:nvSpPr>
          <p:cNvPr id="5" name="Footer Placeholder 4"/>
          <p:cNvSpPr>
            <a:spLocks noGrp="1"/>
          </p:cNvSpPr>
          <p:nvPr>
            <p:ph type="ftr" sz="quarter" idx="11"/>
          </p:nvPr>
        </p:nvSpPr>
        <p:spPr/>
        <p:txBody>
          <a:bodyPr/>
          <a:lstStyle/>
          <a:p>
            <a:r>
              <a:rPr lang="en-ZW" dirty="0" smtClean="0"/>
              <a:t>Competition and Consumer Protection Commission</a:t>
            </a:r>
            <a:endParaRPr lang="en-ZW" dirty="0"/>
          </a:p>
        </p:txBody>
      </p:sp>
      <p:sp>
        <p:nvSpPr>
          <p:cNvPr id="6" name="Slide Number Placeholder 5"/>
          <p:cNvSpPr>
            <a:spLocks noGrp="1"/>
          </p:cNvSpPr>
          <p:nvPr>
            <p:ph type="sldNum" sz="quarter" idx="12"/>
          </p:nvPr>
        </p:nvSpPr>
        <p:spPr/>
        <p:txBody>
          <a:bodyPr/>
          <a:lstStyle/>
          <a:p>
            <a:fld id="{321379EF-EFBA-4758-AE02-E05DBE7AB0BF}" type="slidenum">
              <a:rPr lang="en-ZW" smtClean="0"/>
              <a:t>‹#›</a:t>
            </a:fld>
            <a:endParaRPr lang="en-ZW" dirty="0"/>
          </a:p>
        </p:txBody>
      </p:sp>
    </p:spTree>
    <p:extLst>
      <p:ext uri="{BB962C8B-B14F-4D97-AF65-F5344CB8AC3E}">
        <p14:creationId xmlns:p14="http://schemas.microsoft.com/office/powerpoint/2010/main" val="27803620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FE2DBFF2-C94C-4921-95AC-8583F34B1729}" type="datetime1">
              <a:rPr lang="en-ZW" smtClean="0"/>
              <a:t>3/4/2016</a:t>
            </a:fld>
            <a:endParaRPr lang="en-ZW" dirty="0"/>
          </a:p>
        </p:txBody>
      </p:sp>
      <p:sp>
        <p:nvSpPr>
          <p:cNvPr id="5" name="Footer Placeholder 4"/>
          <p:cNvSpPr>
            <a:spLocks noGrp="1"/>
          </p:cNvSpPr>
          <p:nvPr>
            <p:ph type="ftr" sz="quarter" idx="11"/>
          </p:nvPr>
        </p:nvSpPr>
        <p:spPr/>
        <p:txBody>
          <a:bodyPr/>
          <a:lstStyle/>
          <a:p>
            <a:r>
              <a:rPr lang="en-ZW" dirty="0" smtClean="0"/>
              <a:t>Competition and Consumer Protection Commission</a:t>
            </a:r>
            <a:endParaRPr lang="en-ZW" dirty="0"/>
          </a:p>
        </p:txBody>
      </p:sp>
      <p:sp>
        <p:nvSpPr>
          <p:cNvPr id="6" name="Slide Number Placeholder 5"/>
          <p:cNvSpPr>
            <a:spLocks noGrp="1"/>
          </p:cNvSpPr>
          <p:nvPr>
            <p:ph type="sldNum" sz="quarter" idx="12"/>
          </p:nvPr>
        </p:nvSpPr>
        <p:spPr/>
        <p:txBody>
          <a:bodyPr/>
          <a:lstStyle/>
          <a:p>
            <a:fld id="{321379EF-EFBA-4758-AE02-E05DBE7AB0BF}" type="slidenum">
              <a:rPr lang="en-ZW" smtClean="0"/>
              <a:t>‹#›</a:t>
            </a:fld>
            <a:endParaRPr lang="en-ZW" dirty="0"/>
          </a:p>
        </p:txBody>
      </p:sp>
    </p:spTree>
    <p:extLst>
      <p:ext uri="{BB962C8B-B14F-4D97-AF65-F5344CB8AC3E}">
        <p14:creationId xmlns:p14="http://schemas.microsoft.com/office/powerpoint/2010/main" val="254080361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W"/>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8091AA-2557-4A40-82D7-863B19B96552}" type="datetime1">
              <a:rPr lang="en-ZW" smtClean="0"/>
              <a:t>3/4/2016</a:t>
            </a:fld>
            <a:endParaRPr lang="en-ZW" dirty="0"/>
          </a:p>
        </p:txBody>
      </p:sp>
      <p:sp>
        <p:nvSpPr>
          <p:cNvPr id="5" name="Footer Placeholder 4"/>
          <p:cNvSpPr>
            <a:spLocks noGrp="1"/>
          </p:cNvSpPr>
          <p:nvPr>
            <p:ph type="ftr" sz="quarter" idx="11"/>
          </p:nvPr>
        </p:nvSpPr>
        <p:spPr/>
        <p:txBody>
          <a:bodyPr/>
          <a:lstStyle/>
          <a:p>
            <a:r>
              <a:rPr lang="en-ZW" dirty="0" smtClean="0"/>
              <a:t>Competition and Consumer Protection Commission</a:t>
            </a:r>
            <a:endParaRPr lang="en-ZW" dirty="0"/>
          </a:p>
        </p:txBody>
      </p:sp>
      <p:sp>
        <p:nvSpPr>
          <p:cNvPr id="6" name="Slide Number Placeholder 5"/>
          <p:cNvSpPr>
            <a:spLocks noGrp="1"/>
          </p:cNvSpPr>
          <p:nvPr>
            <p:ph type="sldNum" sz="quarter" idx="12"/>
          </p:nvPr>
        </p:nvSpPr>
        <p:spPr/>
        <p:txBody>
          <a:bodyPr/>
          <a:lstStyle/>
          <a:p>
            <a:fld id="{321379EF-EFBA-4758-AE02-E05DBE7AB0BF}" type="slidenum">
              <a:rPr lang="en-ZW" smtClean="0"/>
              <a:t>‹#›</a:t>
            </a:fld>
            <a:endParaRPr lang="en-ZW" dirty="0"/>
          </a:p>
        </p:txBody>
      </p:sp>
    </p:spTree>
    <p:extLst>
      <p:ext uri="{BB962C8B-B14F-4D97-AF65-F5344CB8AC3E}">
        <p14:creationId xmlns:p14="http://schemas.microsoft.com/office/powerpoint/2010/main" val="362967432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Date Placeholder 4"/>
          <p:cNvSpPr>
            <a:spLocks noGrp="1"/>
          </p:cNvSpPr>
          <p:nvPr>
            <p:ph type="dt" sz="half" idx="10"/>
          </p:nvPr>
        </p:nvSpPr>
        <p:spPr/>
        <p:txBody>
          <a:bodyPr/>
          <a:lstStyle/>
          <a:p>
            <a:fld id="{A9A0FDA6-6F8E-476A-A0F6-79F94955E28A}" type="datetime1">
              <a:rPr lang="en-ZW" smtClean="0"/>
              <a:t>3/4/2016</a:t>
            </a:fld>
            <a:endParaRPr lang="en-ZW" dirty="0"/>
          </a:p>
        </p:txBody>
      </p:sp>
      <p:sp>
        <p:nvSpPr>
          <p:cNvPr id="6" name="Footer Placeholder 5"/>
          <p:cNvSpPr>
            <a:spLocks noGrp="1"/>
          </p:cNvSpPr>
          <p:nvPr>
            <p:ph type="ftr" sz="quarter" idx="11"/>
          </p:nvPr>
        </p:nvSpPr>
        <p:spPr/>
        <p:txBody>
          <a:bodyPr/>
          <a:lstStyle/>
          <a:p>
            <a:r>
              <a:rPr lang="en-ZW" dirty="0" smtClean="0"/>
              <a:t>Competition and Consumer Protection Commission</a:t>
            </a:r>
            <a:endParaRPr lang="en-ZW" dirty="0"/>
          </a:p>
        </p:txBody>
      </p:sp>
      <p:sp>
        <p:nvSpPr>
          <p:cNvPr id="7" name="Slide Number Placeholder 6"/>
          <p:cNvSpPr>
            <a:spLocks noGrp="1"/>
          </p:cNvSpPr>
          <p:nvPr>
            <p:ph type="sldNum" sz="quarter" idx="12"/>
          </p:nvPr>
        </p:nvSpPr>
        <p:spPr/>
        <p:txBody>
          <a:bodyPr/>
          <a:lstStyle/>
          <a:p>
            <a:fld id="{321379EF-EFBA-4758-AE02-E05DBE7AB0BF}" type="slidenum">
              <a:rPr lang="en-ZW" smtClean="0"/>
              <a:t>‹#›</a:t>
            </a:fld>
            <a:endParaRPr lang="en-ZW" dirty="0"/>
          </a:p>
        </p:txBody>
      </p:sp>
    </p:spTree>
    <p:extLst>
      <p:ext uri="{BB962C8B-B14F-4D97-AF65-F5344CB8AC3E}">
        <p14:creationId xmlns:p14="http://schemas.microsoft.com/office/powerpoint/2010/main" val="679534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W"/>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7" name="Date Placeholder 6"/>
          <p:cNvSpPr>
            <a:spLocks noGrp="1"/>
          </p:cNvSpPr>
          <p:nvPr>
            <p:ph type="dt" sz="half" idx="10"/>
          </p:nvPr>
        </p:nvSpPr>
        <p:spPr/>
        <p:txBody>
          <a:bodyPr/>
          <a:lstStyle/>
          <a:p>
            <a:fld id="{73599E29-6177-41CE-B01F-6DE1854C3635}" type="datetime1">
              <a:rPr lang="en-ZW" smtClean="0"/>
              <a:t>3/4/2016</a:t>
            </a:fld>
            <a:endParaRPr lang="en-ZW" dirty="0"/>
          </a:p>
        </p:txBody>
      </p:sp>
      <p:sp>
        <p:nvSpPr>
          <p:cNvPr id="8" name="Footer Placeholder 7"/>
          <p:cNvSpPr>
            <a:spLocks noGrp="1"/>
          </p:cNvSpPr>
          <p:nvPr>
            <p:ph type="ftr" sz="quarter" idx="11"/>
          </p:nvPr>
        </p:nvSpPr>
        <p:spPr/>
        <p:txBody>
          <a:bodyPr/>
          <a:lstStyle/>
          <a:p>
            <a:r>
              <a:rPr lang="en-ZW" dirty="0" smtClean="0"/>
              <a:t>Competition and Consumer Protection Commission</a:t>
            </a:r>
            <a:endParaRPr lang="en-ZW" dirty="0"/>
          </a:p>
        </p:txBody>
      </p:sp>
      <p:sp>
        <p:nvSpPr>
          <p:cNvPr id="9" name="Slide Number Placeholder 8"/>
          <p:cNvSpPr>
            <a:spLocks noGrp="1"/>
          </p:cNvSpPr>
          <p:nvPr>
            <p:ph type="sldNum" sz="quarter" idx="12"/>
          </p:nvPr>
        </p:nvSpPr>
        <p:spPr/>
        <p:txBody>
          <a:bodyPr/>
          <a:lstStyle/>
          <a:p>
            <a:fld id="{321379EF-EFBA-4758-AE02-E05DBE7AB0BF}" type="slidenum">
              <a:rPr lang="en-ZW" smtClean="0"/>
              <a:t>‹#›</a:t>
            </a:fld>
            <a:endParaRPr lang="en-ZW" dirty="0"/>
          </a:p>
        </p:txBody>
      </p:sp>
    </p:spTree>
    <p:extLst>
      <p:ext uri="{BB962C8B-B14F-4D97-AF65-F5344CB8AC3E}">
        <p14:creationId xmlns:p14="http://schemas.microsoft.com/office/powerpoint/2010/main" val="108278414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Date Placeholder 2"/>
          <p:cNvSpPr>
            <a:spLocks noGrp="1"/>
          </p:cNvSpPr>
          <p:nvPr>
            <p:ph type="dt" sz="half" idx="10"/>
          </p:nvPr>
        </p:nvSpPr>
        <p:spPr/>
        <p:txBody>
          <a:bodyPr/>
          <a:lstStyle/>
          <a:p>
            <a:fld id="{0F53859F-7E81-4DAC-8405-2AF2D00FE1E0}" type="datetime1">
              <a:rPr lang="en-ZW" smtClean="0"/>
              <a:t>3/4/2016</a:t>
            </a:fld>
            <a:endParaRPr lang="en-ZW" dirty="0"/>
          </a:p>
        </p:txBody>
      </p:sp>
      <p:sp>
        <p:nvSpPr>
          <p:cNvPr id="4" name="Footer Placeholder 3"/>
          <p:cNvSpPr>
            <a:spLocks noGrp="1"/>
          </p:cNvSpPr>
          <p:nvPr>
            <p:ph type="ftr" sz="quarter" idx="11"/>
          </p:nvPr>
        </p:nvSpPr>
        <p:spPr/>
        <p:txBody>
          <a:bodyPr/>
          <a:lstStyle/>
          <a:p>
            <a:r>
              <a:rPr lang="en-ZW" dirty="0" smtClean="0"/>
              <a:t>Competition and Consumer Protection Commission</a:t>
            </a:r>
            <a:endParaRPr lang="en-ZW" dirty="0"/>
          </a:p>
        </p:txBody>
      </p:sp>
      <p:sp>
        <p:nvSpPr>
          <p:cNvPr id="5" name="Slide Number Placeholder 4"/>
          <p:cNvSpPr>
            <a:spLocks noGrp="1"/>
          </p:cNvSpPr>
          <p:nvPr>
            <p:ph type="sldNum" sz="quarter" idx="12"/>
          </p:nvPr>
        </p:nvSpPr>
        <p:spPr/>
        <p:txBody>
          <a:bodyPr/>
          <a:lstStyle/>
          <a:p>
            <a:fld id="{321379EF-EFBA-4758-AE02-E05DBE7AB0BF}" type="slidenum">
              <a:rPr lang="en-ZW" smtClean="0"/>
              <a:t>‹#›</a:t>
            </a:fld>
            <a:endParaRPr lang="en-ZW" dirty="0"/>
          </a:p>
        </p:txBody>
      </p:sp>
    </p:spTree>
    <p:extLst>
      <p:ext uri="{BB962C8B-B14F-4D97-AF65-F5344CB8AC3E}">
        <p14:creationId xmlns:p14="http://schemas.microsoft.com/office/powerpoint/2010/main" val="247114423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5392E-86D1-4D1E-B984-6F3B53B31D1B}" type="datetime1">
              <a:rPr lang="en-ZW" smtClean="0"/>
              <a:t>3/4/2016</a:t>
            </a:fld>
            <a:endParaRPr lang="en-ZW" dirty="0"/>
          </a:p>
        </p:txBody>
      </p:sp>
      <p:sp>
        <p:nvSpPr>
          <p:cNvPr id="3" name="Footer Placeholder 2"/>
          <p:cNvSpPr>
            <a:spLocks noGrp="1"/>
          </p:cNvSpPr>
          <p:nvPr>
            <p:ph type="ftr" sz="quarter" idx="11"/>
          </p:nvPr>
        </p:nvSpPr>
        <p:spPr/>
        <p:txBody>
          <a:bodyPr/>
          <a:lstStyle/>
          <a:p>
            <a:r>
              <a:rPr lang="en-ZW" dirty="0" smtClean="0"/>
              <a:t>Competition and Consumer Protection Commission</a:t>
            </a:r>
            <a:endParaRPr lang="en-ZW" dirty="0"/>
          </a:p>
        </p:txBody>
      </p:sp>
      <p:sp>
        <p:nvSpPr>
          <p:cNvPr id="4" name="Slide Number Placeholder 3"/>
          <p:cNvSpPr>
            <a:spLocks noGrp="1"/>
          </p:cNvSpPr>
          <p:nvPr>
            <p:ph type="sldNum" sz="quarter" idx="12"/>
          </p:nvPr>
        </p:nvSpPr>
        <p:spPr/>
        <p:txBody>
          <a:bodyPr/>
          <a:lstStyle/>
          <a:p>
            <a:fld id="{321379EF-EFBA-4758-AE02-E05DBE7AB0BF}" type="slidenum">
              <a:rPr lang="en-ZW" smtClean="0"/>
              <a:t>‹#›</a:t>
            </a:fld>
            <a:endParaRPr lang="en-ZW" dirty="0"/>
          </a:p>
        </p:txBody>
      </p:sp>
    </p:spTree>
    <p:extLst>
      <p:ext uri="{BB962C8B-B14F-4D97-AF65-F5344CB8AC3E}">
        <p14:creationId xmlns:p14="http://schemas.microsoft.com/office/powerpoint/2010/main" val="2270337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ZW"/>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557784-27E3-4AD4-A533-DAB8370E6E69}" type="datetime1">
              <a:rPr lang="en-ZW" smtClean="0"/>
              <a:t>3/4/2016</a:t>
            </a:fld>
            <a:endParaRPr lang="en-ZW" dirty="0"/>
          </a:p>
        </p:txBody>
      </p:sp>
      <p:sp>
        <p:nvSpPr>
          <p:cNvPr id="6" name="Footer Placeholder 5"/>
          <p:cNvSpPr>
            <a:spLocks noGrp="1"/>
          </p:cNvSpPr>
          <p:nvPr>
            <p:ph type="ftr" sz="quarter" idx="11"/>
          </p:nvPr>
        </p:nvSpPr>
        <p:spPr/>
        <p:txBody>
          <a:bodyPr/>
          <a:lstStyle/>
          <a:p>
            <a:r>
              <a:rPr lang="en-ZW" dirty="0" smtClean="0"/>
              <a:t>Competition and Consumer Protection Commission</a:t>
            </a:r>
            <a:endParaRPr lang="en-ZW" dirty="0"/>
          </a:p>
        </p:txBody>
      </p:sp>
      <p:sp>
        <p:nvSpPr>
          <p:cNvPr id="7" name="Slide Number Placeholder 6"/>
          <p:cNvSpPr>
            <a:spLocks noGrp="1"/>
          </p:cNvSpPr>
          <p:nvPr>
            <p:ph type="sldNum" sz="quarter" idx="12"/>
          </p:nvPr>
        </p:nvSpPr>
        <p:spPr/>
        <p:txBody>
          <a:bodyPr/>
          <a:lstStyle/>
          <a:p>
            <a:fld id="{321379EF-EFBA-4758-AE02-E05DBE7AB0BF}" type="slidenum">
              <a:rPr lang="en-ZW" smtClean="0"/>
              <a:t>‹#›</a:t>
            </a:fld>
            <a:endParaRPr lang="en-ZW" dirty="0"/>
          </a:p>
        </p:txBody>
      </p:sp>
    </p:spTree>
    <p:extLst>
      <p:ext uri="{BB962C8B-B14F-4D97-AF65-F5344CB8AC3E}">
        <p14:creationId xmlns:p14="http://schemas.microsoft.com/office/powerpoint/2010/main" val="52155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B81E13A6-E05A-4CB0-A878-AE0F9D67F66D}" type="datetime1">
              <a:rPr lang="en-ZW" smtClean="0"/>
              <a:t>3/4/2016</a:t>
            </a:fld>
            <a:endParaRPr lang="en-ZW" dirty="0"/>
          </a:p>
        </p:txBody>
      </p:sp>
      <p:sp>
        <p:nvSpPr>
          <p:cNvPr id="5" name="Footer Placeholder 4"/>
          <p:cNvSpPr>
            <a:spLocks noGrp="1"/>
          </p:cNvSpPr>
          <p:nvPr>
            <p:ph type="ftr" sz="quarter" idx="11"/>
          </p:nvPr>
        </p:nvSpPr>
        <p:spPr/>
        <p:txBody>
          <a:bodyPr/>
          <a:lstStyle/>
          <a:p>
            <a:r>
              <a:rPr lang="en-ZW" dirty="0" smtClean="0"/>
              <a:t>Competition and Consumer Protection Commission</a:t>
            </a:r>
            <a:endParaRPr lang="en-ZW" dirty="0"/>
          </a:p>
        </p:txBody>
      </p:sp>
      <p:sp>
        <p:nvSpPr>
          <p:cNvPr id="6" name="Slide Number Placeholder 5"/>
          <p:cNvSpPr>
            <a:spLocks noGrp="1"/>
          </p:cNvSpPr>
          <p:nvPr>
            <p:ph type="sldNum" sz="quarter" idx="12"/>
          </p:nvPr>
        </p:nvSpPr>
        <p:spPr/>
        <p:txBody>
          <a:bodyPr/>
          <a:lstStyle/>
          <a:p>
            <a:fld id="{3AB4E190-67A4-45D7-9A0F-F3CDE87C54D3}" type="slidenum">
              <a:rPr lang="en-ZW" smtClean="0"/>
              <a:t>‹#›</a:t>
            </a:fld>
            <a:endParaRPr lang="en-ZW" dirty="0"/>
          </a:p>
        </p:txBody>
      </p:sp>
    </p:spTree>
    <p:extLst>
      <p:ext uri="{BB962C8B-B14F-4D97-AF65-F5344CB8AC3E}">
        <p14:creationId xmlns:p14="http://schemas.microsoft.com/office/powerpoint/2010/main" val="1956883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ZW"/>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W"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A0DBC2-0374-4028-8F23-392DAB344ACB}" type="datetime1">
              <a:rPr lang="en-ZW" smtClean="0"/>
              <a:t>3/4/2016</a:t>
            </a:fld>
            <a:endParaRPr lang="en-ZW" dirty="0"/>
          </a:p>
        </p:txBody>
      </p:sp>
      <p:sp>
        <p:nvSpPr>
          <p:cNvPr id="6" name="Footer Placeholder 5"/>
          <p:cNvSpPr>
            <a:spLocks noGrp="1"/>
          </p:cNvSpPr>
          <p:nvPr>
            <p:ph type="ftr" sz="quarter" idx="11"/>
          </p:nvPr>
        </p:nvSpPr>
        <p:spPr/>
        <p:txBody>
          <a:bodyPr/>
          <a:lstStyle/>
          <a:p>
            <a:r>
              <a:rPr lang="en-ZW" dirty="0" smtClean="0"/>
              <a:t>Competition and Consumer Protection Commission</a:t>
            </a:r>
            <a:endParaRPr lang="en-ZW" dirty="0"/>
          </a:p>
        </p:txBody>
      </p:sp>
      <p:sp>
        <p:nvSpPr>
          <p:cNvPr id="7" name="Slide Number Placeholder 6"/>
          <p:cNvSpPr>
            <a:spLocks noGrp="1"/>
          </p:cNvSpPr>
          <p:nvPr>
            <p:ph type="sldNum" sz="quarter" idx="12"/>
          </p:nvPr>
        </p:nvSpPr>
        <p:spPr/>
        <p:txBody>
          <a:bodyPr/>
          <a:lstStyle/>
          <a:p>
            <a:fld id="{321379EF-EFBA-4758-AE02-E05DBE7AB0BF}" type="slidenum">
              <a:rPr lang="en-ZW" smtClean="0"/>
              <a:t>‹#›</a:t>
            </a:fld>
            <a:endParaRPr lang="en-ZW" dirty="0"/>
          </a:p>
        </p:txBody>
      </p:sp>
    </p:spTree>
    <p:extLst>
      <p:ext uri="{BB962C8B-B14F-4D97-AF65-F5344CB8AC3E}">
        <p14:creationId xmlns:p14="http://schemas.microsoft.com/office/powerpoint/2010/main" val="14694095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22B3FD53-6955-4800-81BE-ED2A354F4C81}" type="datetime1">
              <a:rPr lang="en-ZW" smtClean="0"/>
              <a:t>3/4/2016</a:t>
            </a:fld>
            <a:endParaRPr lang="en-ZW" dirty="0"/>
          </a:p>
        </p:txBody>
      </p:sp>
      <p:sp>
        <p:nvSpPr>
          <p:cNvPr id="5" name="Footer Placeholder 4"/>
          <p:cNvSpPr>
            <a:spLocks noGrp="1"/>
          </p:cNvSpPr>
          <p:nvPr>
            <p:ph type="ftr" sz="quarter" idx="11"/>
          </p:nvPr>
        </p:nvSpPr>
        <p:spPr/>
        <p:txBody>
          <a:bodyPr/>
          <a:lstStyle/>
          <a:p>
            <a:r>
              <a:rPr lang="en-ZW" dirty="0" smtClean="0"/>
              <a:t>Competition and Consumer Protection Commission</a:t>
            </a:r>
            <a:endParaRPr lang="en-ZW" dirty="0"/>
          </a:p>
        </p:txBody>
      </p:sp>
      <p:sp>
        <p:nvSpPr>
          <p:cNvPr id="6" name="Slide Number Placeholder 5"/>
          <p:cNvSpPr>
            <a:spLocks noGrp="1"/>
          </p:cNvSpPr>
          <p:nvPr>
            <p:ph type="sldNum" sz="quarter" idx="12"/>
          </p:nvPr>
        </p:nvSpPr>
        <p:spPr/>
        <p:txBody>
          <a:bodyPr/>
          <a:lstStyle/>
          <a:p>
            <a:fld id="{321379EF-EFBA-4758-AE02-E05DBE7AB0BF}" type="slidenum">
              <a:rPr lang="en-ZW" smtClean="0"/>
              <a:t>‹#›</a:t>
            </a:fld>
            <a:endParaRPr lang="en-ZW" dirty="0"/>
          </a:p>
        </p:txBody>
      </p:sp>
    </p:spTree>
    <p:extLst>
      <p:ext uri="{BB962C8B-B14F-4D97-AF65-F5344CB8AC3E}">
        <p14:creationId xmlns:p14="http://schemas.microsoft.com/office/powerpoint/2010/main" val="184661923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ZW"/>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75E840EE-F95E-4691-BABE-C4C9A4C687DA}" type="datetime1">
              <a:rPr lang="en-ZW" smtClean="0"/>
              <a:t>3/4/2016</a:t>
            </a:fld>
            <a:endParaRPr lang="en-ZW" dirty="0"/>
          </a:p>
        </p:txBody>
      </p:sp>
      <p:sp>
        <p:nvSpPr>
          <p:cNvPr id="5" name="Footer Placeholder 4"/>
          <p:cNvSpPr>
            <a:spLocks noGrp="1"/>
          </p:cNvSpPr>
          <p:nvPr>
            <p:ph type="ftr" sz="quarter" idx="11"/>
          </p:nvPr>
        </p:nvSpPr>
        <p:spPr/>
        <p:txBody>
          <a:bodyPr/>
          <a:lstStyle/>
          <a:p>
            <a:r>
              <a:rPr lang="en-ZW" dirty="0" smtClean="0"/>
              <a:t>Competition and Consumer Protection Commission</a:t>
            </a:r>
            <a:endParaRPr lang="en-ZW" dirty="0"/>
          </a:p>
        </p:txBody>
      </p:sp>
      <p:sp>
        <p:nvSpPr>
          <p:cNvPr id="6" name="Slide Number Placeholder 5"/>
          <p:cNvSpPr>
            <a:spLocks noGrp="1"/>
          </p:cNvSpPr>
          <p:nvPr>
            <p:ph type="sldNum" sz="quarter" idx="12"/>
          </p:nvPr>
        </p:nvSpPr>
        <p:spPr/>
        <p:txBody>
          <a:bodyPr/>
          <a:lstStyle/>
          <a:p>
            <a:fld id="{321379EF-EFBA-4758-AE02-E05DBE7AB0BF}" type="slidenum">
              <a:rPr lang="en-ZW" smtClean="0"/>
              <a:t>‹#›</a:t>
            </a:fld>
            <a:endParaRPr lang="en-ZW" dirty="0"/>
          </a:p>
        </p:txBody>
      </p:sp>
    </p:spTree>
    <p:extLst>
      <p:ext uri="{BB962C8B-B14F-4D97-AF65-F5344CB8AC3E}">
        <p14:creationId xmlns:p14="http://schemas.microsoft.com/office/powerpoint/2010/main" val="151832382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ZW"/>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W"/>
          </a:p>
        </p:txBody>
      </p:sp>
      <p:sp>
        <p:nvSpPr>
          <p:cNvPr id="4" name="Date Placeholder 3"/>
          <p:cNvSpPr>
            <a:spLocks noGrp="1"/>
          </p:cNvSpPr>
          <p:nvPr>
            <p:ph type="dt" sz="half" idx="10"/>
          </p:nvPr>
        </p:nvSpPr>
        <p:spPr/>
        <p:txBody>
          <a:bodyPr/>
          <a:lstStyle/>
          <a:p>
            <a:fld id="{75F0FC5F-516E-40BC-9FB9-A5A795C36060}" type="datetime1">
              <a:rPr lang="en-ZW" smtClean="0"/>
              <a:t>3/4/2016</a:t>
            </a:fld>
            <a:endParaRPr lang="en-ZW" dirty="0"/>
          </a:p>
        </p:txBody>
      </p:sp>
      <p:sp>
        <p:nvSpPr>
          <p:cNvPr id="5" name="Footer Placeholder 4"/>
          <p:cNvSpPr>
            <a:spLocks noGrp="1"/>
          </p:cNvSpPr>
          <p:nvPr>
            <p:ph type="ftr" sz="quarter" idx="11"/>
          </p:nvPr>
        </p:nvSpPr>
        <p:spPr/>
        <p:txBody>
          <a:bodyPr/>
          <a:lstStyle/>
          <a:p>
            <a:r>
              <a:rPr lang="en-ZW" dirty="0" smtClean="0"/>
              <a:t>Competition and Consumer Protection Commission</a:t>
            </a:r>
            <a:endParaRPr lang="en-ZW" dirty="0"/>
          </a:p>
        </p:txBody>
      </p:sp>
      <p:sp>
        <p:nvSpPr>
          <p:cNvPr id="6" name="Slide Number Placeholder 5"/>
          <p:cNvSpPr>
            <a:spLocks noGrp="1"/>
          </p:cNvSpPr>
          <p:nvPr>
            <p:ph type="sldNum" sz="quarter" idx="12"/>
          </p:nvPr>
        </p:nvSpPr>
        <p:spPr/>
        <p:txBody>
          <a:bodyPr/>
          <a:lstStyle/>
          <a:p>
            <a:fld id="{F124B62A-E264-4742-8559-7C7B899551EC}" type="slidenum">
              <a:rPr lang="en-ZW" smtClean="0"/>
              <a:t>‹#›</a:t>
            </a:fld>
            <a:endParaRPr lang="en-ZW" dirty="0"/>
          </a:p>
        </p:txBody>
      </p:sp>
    </p:spTree>
    <p:extLst>
      <p:ext uri="{BB962C8B-B14F-4D97-AF65-F5344CB8AC3E}">
        <p14:creationId xmlns:p14="http://schemas.microsoft.com/office/powerpoint/2010/main" val="10027672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28980795-2AB5-4E0C-8BC8-A99479E9A39B}" type="datetime1">
              <a:rPr lang="en-ZW" smtClean="0"/>
              <a:t>3/4/2016</a:t>
            </a:fld>
            <a:endParaRPr lang="en-ZW" dirty="0"/>
          </a:p>
        </p:txBody>
      </p:sp>
      <p:sp>
        <p:nvSpPr>
          <p:cNvPr id="5" name="Footer Placeholder 4"/>
          <p:cNvSpPr>
            <a:spLocks noGrp="1"/>
          </p:cNvSpPr>
          <p:nvPr>
            <p:ph type="ftr" sz="quarter" idx="11"/>
          </p:nvPr>
        </p:nvSpPr>
        <p:spPr/>
        <p:txBody>
          <a:bodyPr/>
          <a:lstStyle/>
          <a:p>
            <a:r>
              <a:rPr lang="en-ZW" dirty="0" smtClean="0"/>
              <a:t>Competition and Consumer Protection Commission</a:t>
            </a:r>
            <a:endParaRPr lang="en-ZW" dirty="0"/>
          </a:p>
        </p:txBody>
      </p:sp>
      <p:sp>
        <p:nvSpPr>
          <p:cNvPr id="6" name="Slide Number Placeholder 5"/>
          <p:cNvSpPr>
            <a:spLocks noGrp="1"/>
          </p:cNvSpPr>
          <p:nvPr>
            <p:ph type="sldNum" sz="quarter" idx="12"/>
          </p:nvPr>
        </p:nvSpPr>
        <p:spPr/>
        <p:txBody>
          <a:bodyPr/>
          <a:lstStyle/>
          <a:p>
            <a:fld id="{F124B62A-E264-4742-8559-7C7B899551EC}" type="slidenum">
              <a:rPr lang="en-ZW" smtClean="0"/>
              <a:t>‹#›</a:t>
            </a:fld>
            <a:endParaRPr lang="en-ZW" dirty="0"/>
          </a:p>
        </p:txBody>
      </p:sp>
    </p:spTree>
    <p:extLst>
      <p:ext uri="{BB962C8B-B14F-4D97-AF65-F5344CB8AC3E}">
        <p14:creationId xmlns:p14="http://schemas.microsoft.com/office/powerpoint/2010/main" val="35092204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W"/>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6129C0-B370-4FD1-82EF-59B32821608F}" type="datetime1">
              <a:rPr lang="en-ZW" smtClean="0"/>
              <a:t>3/4/2016</a:t>
            </a:fld>
            <a:endParaRPr lang="en-ZW" dirty="0"/>
          </a:p>
        </p:txBody>
      </p:sp>
      <p:sp>
        <p:nvSpPr>
          <p:cNvPr id="5" name="Footer Placeholder 4"/>
          <p:cNvSpPr>
            <a:spLocks noGrp="1"/>
          </p:cNvSpPr>
          <p:nvPr>
            <p:ph type="ftr" sz="quarter" idx="11"/>
          </p:nvPr>
        </p:nvSpPr>
        <p:spPr/>
        <p:txBody>
          <a:bodyPr/>
          <a:lstStyle/>
          <a:p>
            <a:r>
              <a:rPr lang="en-ZW" dirty="0" smtClean="0"/>
              <a:t>Competition and Consumer Protection Commission</a:t>
            </a:r>
            <a:endParaRPr lang="en-ZW" dirty="0"/>
          </a:p>
        </p:txBody>
      </p:sp>
      <p:sp>
        <p:nvSpPr>
          <p:cNvPr id="6" name="Slide Number Placeholder 5"/>
          <p:cNvSpPr>
            <a:spLocks noGrp="1"/>
          </p:cNvSpPr>
          <p:nvPr>
            <p:ph type="sldNum" sz="quarter" idx="12"/>
          </p:nvPr>
        </p:nvSpPr>
        <p:spPr/>
        <p:txBody>
          <a:bodyPr/>
          <a:lstStyle/>
          <a:p>
            <a:fld id="{F124B62A-E264-4742-8559-7C7B899551EC}" type="slidenum">
              <a:rPr lang="en-ZW" smtClean="0"/>
              <a:t>‹#›</a:t>
            </a:fld>
            <a:endParaRPr lang="en-ZW" dirty="0"/>
          </a:p>
        </p:txBody>
      </p:sp>
    </p:spTree>
    <p:extLst>
      <p:ext uri="{BB962C8B-B14F-4D97-AF65-F5344CB8AC3E}">
        <p14:creationId xmlns:p14="http://schemas.microsoft.com/office/powerpoint/2010/main" val="5319197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Date Placeholder 4"/>
          <p:cNvSpPr>
            <a:spLocks noGrp="1"/>
          </p:cNvSpPr>
          <p:nvPr>
            <p:ph type="dt" sz="half" idx="10"/>
          </p:nvPr>
        </p:nvSpPr>
        <p:spPr/>
        <p:txBody>
          <a:bodyPr/>
          <a:lstStyle/>
          <a:p>
            <a:fld id="{F775C31D-D352-4FE4-881E-09ED03E69693}" type="datetime1">
              <a:rPr lang="en-ZW" smtClean="0"/>
              <a:t>3/4/2016</a:t>
            </a:fld>
            <a:endParaRPr lang="en-ZW" dirty="0"/>
          </a:p>
        </p:txBody>
      </p:sp>
      <p:sp>
        <p:nvSpPr>
          <p:cNvPr id="6" name="Footer Placeholder 5"/>
          <p:cNvSpPr>
            <a:spLocks noGrp="1"/>
          </p:cNvSpPr>
          <p:nvPr>
            <p:ph type="ftr" sz="quarter" idx="11"/>
          </p:nvPr>
        </p:nvSpPr>
        <p:spPr/>
        <p:txBody>
          <a:bodyPr/>
          <a:lstStyle/>
          <a:p>
            <a:r>
              <a:rPr lang="en-ZW" dirty="0" smtClean="0"/>
              <a:t>Competition and Consumer Protection Commission</a:t>
            </a:r>
            <a:endParaRPr lang="en-ZW" dirty="0"/>
          </a:p>
        </p:txBody>
      </p:sp>
      <p:sp>
        <p:nvSpPr>
          <p:cNvPr id="7" name="Slide Number Placeholder 6"/>
          <p:cNvSpPr>
            <a:spLocks noGrp="1"/>
          </p:cNvSpPr>
          <p:nvPr>
            <p:ph type="sldNum" sz="quarter" idx="12"/>
          </p:nvPr>
        </p:nvSpPr>
        <p:spPr/>
        <p:txBody>
          <a:bodyPr/>
          <a:lstStyle/>
          <a:p>
            <a:fld id="{F124B62A-E264-4742-8559-7C7B899551EC}" type="slidenum">
              <a:rPr lang="en-ZW" smtClean="0"/>
              <a:t>‹#›</a:t>
            </a:fld>
            <a:endParaRPr lang="en-ZW" dirty="0"/>
          </a:p>
        </p:txBody>
      </p:sp>
    </p:spTree>
    <p:extLst>
      <p:ext uri="{BB962C8B-B14F-4D97-AF65-F5344CB8AC3E}">
        <p14:creationId xmlns:p14="http://schemas.microsoft.com/office/powerpoint/2010/main" val="12538443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W"/>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7" name="Date Placeholder 6"/>
          <p:cNvSpPr>
            <a:spLocks noGrp="1"/>
          </p:cNvSpPr>
          <p:nvPr>
            <p:ph type="dt" sz="half" idx="10"/>
          </p:nvPr>
        </p:nvSpPr>
        <p:spPr/>
        <p:txBody>
          <a:bodyPr/>
          <a:lstStyle/>
          <a:p>
            <a:fld id="{A13FDB29-C255-4BAC-93E3-B9B8A9AF6322}" type="datetime1">
              <a:rPr lang="en-ZW" smtClean="0"/>
              <a:t>3/4/2016</a:t>
            </a:fld>
            <a:endParaRPr lang="en-ZW" dirty="0"/>
          </a:p>
        </p:txBody>
      </p:sp>
      <p:sp>
        <p:nvSpPr>
          <p:cNvPr id="8" name="Footer Placeholder 7"/>
          <p:cNvSpPr>
            <a:spLocks noGrp="1"/>
          </p:cNvSpPr>
          <p:nvPr>
            <p:ph type="ftr" sz="quarter" idx="11"/>
          </p:nvPr>
        </p:nvSpPr>
        <p:spPr/>
        <p:txBody>
          <a:bodyPr/>
          <a:lstStyle/>
          <a:p>
            <a:r>
              <a:rPr lang="en-ZW" dirty="0" smtClean="0"/>
              <a:t>Competition and Consumer Protection Commission</a:t>
            </a:r>
            <a:endParaRPr lang="en-ZW" dirty="0"/>
          </a:p>
        </p:txBody>
      </p:sp>
      <p:sp>
        <p:nvSpPr>
          <p:cNvPr id="9" name="Slide Number Placeholder 8"/>
          <p:cNvSpPr>
            <a:spLocks noGrp="1"/>
          </p:cNvSpPr>
          <p:nvPr>
            <p:ph type="sldNum" sz="quarter" idx="12"/>
          </p:nvPr>
        </p:nvSpPr>
        <p:spPr/>
        <p:txBody>
          <a:bodyPr/>
          <a:lstStyle/>
          <a:p>
            <a:fld id="{F124B62A-E264-4742-8559-7C7B899551EC}" type="slidenum">
              <a:rPr lang="en-ZW" smtClean="0"/>
              <a:t>‹#›</a:t>
            </a:fld>
            <a:endParaRPr lang="en-ZW" dirty="0"/>
          </a:p>
        </p:txBody>
      </p:sp>
    </p:spTree>
    <p:extLst>
      <p:ext uri="{BB962C8B-B14F-4D97-AF65-F5344CB8AC3E}">
        <p14:creationId xmlns:p14="http://schemas.microsoft.com/office/powerpoint/2010/main" val="273811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Date Placeholder 2"/>
          <p:cNvSpPr>
            <a:spLocks noGrp="1"/>
          </p:cNvSpPr>
          <p:nvPr>
            <p:ph type="dt" sz="half" idx="10"/>
          </p:nvPr>
        </p:nvSpPr>
        <p:spPr/>
        <p:txBody>
          <a:bodyPr/>
          <a:lstStyle/>
          <a:p>
            <a:fld id="{96DC9D9B-7F11-4819-B902-B5CD4A47DD0E}" type="datetime1">
              <a:rPr lang="en-ZW" smtClean="0"/>
              <a:t>3/4/2016</a:t>
            </a:fld>
            <a:endParaRPr lang="en-ZW" dirty="0"/>
          </a:p>
        </p:txBody>
      </p:sp>
      <p:sp>
        <p:nvSpPr>
          <p:cNvPr id="4" name="Footer Placeholder 3"/>
          <p:cNvSpPr>
            <a:spLocks noGrp="1"/>
          </p:cNvSpPr>
          <p:nvPr>
            <p:ph type="ftr" sz="quarter" idx="11"/>
          </p:nvPr>
        </p:nvSpPr>
        <p:spPr/>
        <p:txBody>
          <a:bodyPr/>
          <a:lstStyle/>
          <a:p>
            <a:r>
              <a:rPr lang="en-ZW" dirty="0" smtClean="0"/>
              <a:t>Competition and Consumer Protection Commission</a:t>
            </a:r>
            <a:endParaRPr lang="en-ZW" dirty="0"/>
          </a:p>
        </p:txBody>
      </p:sp>
      <p:sp>
        <p:nvSpPr>
          <p:cNvPr id="5" name="Slide Number Placeholder 4"/>
          <p:cNvSpPr>
            <a:spLocks noGrp="1"/>
          </p:cNvSpPr>
          <p:nvPr>
            <p:ph type="sldNum" sz="quarter" idx="12"/>
          </p:nvPr>
        </p:nvSpPr>
        <p:spPr/>
        <p:txBody>
          <a:bodyPr/>
          <a:lstStyle/>
          <a:p>
            <a:fld id="{F124B62A-E264-4742-8559-7C7B899551EC}" type="slidenum">
              <a:rPr lang="en-ZW" smtClean="0"/>
              <a:t>‹#›</a:t>
            </a:fld>
            <a:endParaRPr lang="en-ZW" dirty="0"/>
          </a:p>
        </p:txBody>
      </p:sp>
    </p:spTree>
    <p:extLst>
      <p:ext uri="{BB962C8B-B14F-4D97-AF65-F5344CB8AC3E}">
        <p14:creationId xmlns:p14="http://schemas.microsoft.com/office/powerpoint/2010/main" val="7645867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83E93F-E10B-404E-8DB8-9D992340AD8B}" type="datetime1">
              <a:rPr lang="en-ZW" smtClean="0"/>
              <a:t>3/4/2016</a:t>
            </a:fld>
            <a:endParaRPr lang="en-ZW" dirty="0"/>
          </a:p>
        </p:txBody>
      </p:sp>
      <p:sp>
        <p:nvSpPr>
          <p:cNvPr id="3" name="Footer Placeholder 2"/>
          <p:cNvSpPr>
            <a:spLocks noGrp="1"/>
          </p:cNvSpPr>
          <p:nvPr>
            <p:ph type="ftr" sz="quarter" idx="11"/>
          </p:nvPr>
        </p:nvSpPr>
        <p:spPr/>
        <p:txBody>
          <a:bodyPr/>
          <a:lstStyle/>
          <a:p>
            <a:r>
              <a:rPr lang="en-ZW" dirty="0" smtClean="0"/>
              <a:t>Competition and Consumer Protection Commission</a:t>
            </a:r>
            <a:endParaRPr lang="en-ZW" dirty="0"/>
          </a:p>
        </p:txBody>
      </p:sp>
      <p:sp>
        <p:nvSpPr>
          <p:cNvPr id="4" name="Slide Number Placeholder 3"/>
          <p:cNvSpPr>
            <a:spLocks noGrp="1"/>
          </p:cNvSpPr>
          <p:nvPr>
            <p:ph type="sldNum" sz="quarter" idx="12"/>
          </p:nvPr>
        </p:nvSpPr>
        <p:spPr/>
        <p:txBody>
          <a:bodyPr/>
          <a:lstStyle/>
          <a:p>
            <a:fld id="{F124B62A-E264-4742-8559-7C7B899551EC}" type="slidenum">
              <a:rPr lang="en-ZW" smtClean="0"/>
              <a:t>‹#›</a:t>
            </a:fld>
            <a:endParaRPr lang="en-ZW" dirty="0"/>
          </a:p>
        </p:txBody>
      </p:sp>
    </p:spTree>
    <p:extLst>
      <p:ext uri="{BB962C8B-B14F-4D97-AF65-F5344CB8AC3E}">
        <p14:creationId xmlns:p14="http://schemas.microsoft.com/office/powerpoint/2010/main" val="148074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W"/>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E0153B-51A5-4D35-AB93-2E331CD78261}" type="datetime1">
              <a:rPr lang="en-ZW" smtClean="0"/>
              <a:t>3/4/2016</a:t>
            </a:fld>
            <a:endParaRPr lang="en-ZW" dirty="0"/>
          </a:p>
        </p:txBody>
      </p:sp>
      <p:sp>
        <p:nvSpPr>
          <p:cNvPr id="5" name="Footer Placeholder 4"/>
          <p:cNvSpPr>
            <a:spLocks noGrp="1"/>
          </p:cNvSpPr>
          <p:nvPr>
            <p:ph type="ftr" sz="quarter" idx="11"/>
          </p:nvPr>
        </p:nvSpPr>
        <p:spPr/>
        <p:txBody>
          <a:bodyPr/>
          <a:lstStyle/>
          <a:p>
            <a:r>
              <a:rPr lang="en-ZW" dirty="0" smtClean="0"/>
              <a:t>Competition and Consumer Protection Commission</a:t>
            </a:r>
            <a:endParaRPr lang="en-ZW" dirty="0"/>
          </a:p>
        </p:txBody>
      </p:sp>
      <p:sp>
        <p:nvSpPr>
          <p:cNvPr id="6" name="Slide Number Placeholder 5"/>
          <p:cNvSpPr>
            <a:spLocks noGrp="1"/>
          </p:cNvSpPr>
          <p:nvPr>
            <p:ph type="sldNum" sz="quarter" idx="12"/>
          </p:nvPr>
        </p:nvSpPr>
        <p:spPr/>
        <p:txBody>
          <a:bodyPr/>
          <a:lstStyle/>
          <a:p>
            <a:fld id="{3AB4E190-67A4-45D7-9A0F-F3CDE87C54D3}" type="slidenum">
              <a:rPr lang="en-ZW" smtClean="0"/>
              <a:t>‹#›</a:t>
            </a:fld>
            <a:endParaRPr lang="en-ZW" dirty="0"/>
          </a:p>
        </p:txBody>
      </p:sp>
    </p:spTree>
    <p:extLst>
      <p:ext uri="{BB962C8B-B14F-4D97-AF65-F5344CB8AC3E}">
        <p14:creationId xmlns:p14="http://schemas.microsoft.com/office/powerpoint/2010/main" val="19492888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ZW"/>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D9384-7C87-4168-816A-3B48B6AA2BE0}" type="datetime1">
              <a:rPr lang="en-ZW" smtClean="0"/>
              <a:t>3/4/2016</a:t>
            </a:fld>
            <a:endParaRPr lang="en-ZW" dirty="0"/>
          </a:p>
        </p:txBody>
      </p:sp>
      <p:sp>
        <p:nvSpPr>
          <p:cNvPr id="6" name="Footer Placeholder 5"/>
          <p:cNvSpPr>
            <a:spLocks noGrp="1"/>
          </p:cNvSpPr>
          <p:nvPr>
            <p:ph type="ftr" sz="quarter" idx="11"/>
          </p:nvPr>
        </p:nvSpPr>
        <p:spPr/>
        <p:txBody>
          <a:bodyPr/>
          <a:lstStyle/>
          <a:p>
            <a:r>
              <a:rPr lang="en-ZW" dirty="0" smtClean="0"/>
              <a:t>Competition and Consumer Protection Commission</a:t>
            </a:r>
            <a:endParaRPr lang="en-ZW" dirty="0"/>
          </a:p>
        </p:txBody>
      </p:sp>
      <p:sp>
        <p:nvSpPr>
          <p:cNvPr id="7" name="Slide Number Placeholder 6"/>
          <p:cNvSpPr>
            <a:spLocks noGrp="1"/>
          </p:cNvSpPr>
          <p:nvPr>
            <p:ph type="sldNum" sz="quarter" idx="12"/>
          </p:nvPr>
        </p:nvSpPr>
        <p:spPr/>
        <p:txBody>
          <a:bodyPr/>
          <a:lstStyle/>
          <a:p>
            <a:fld id="{F124B62A-E264-4742-8559-7C7B899551EC}" type="slidenum">
              <a:rPr lang="en-ZW" smtClean="0"/>
              <a:t>‹#›</a:t>
            </a:fld>
            <a:endParaRPr lang="en-ZW" dirty="0"/>
          </a:p>
        </p:txBody>
      </p:sp>
    </p:spTree>
    <p:extLst>
      <p:ext uri="{BB962C8B-B14F-4D97-AF65-F5344CB8AC3E}">
        <p14:creationId xmlns:p14="http://schemas.microsoft.com/office/powerpoint/2010/main" val="17357197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ZW"/>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W"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37D114-3D8D-4015-9A3E-66AC2061A441}" type="datetime1">
              <a:rPr lang="en-ZW" smtClean="0"/>
              <a:t>3/4/2016</a:t>
            </a:fld>
            <a:endParaRPr lang="en-ZW" dirty="0"/>
          </a:p>
        </p:txBody>
      </p:sp>
      <p:sp>
        <p:nvSpPr>
          <p:cNvPr id="6" name="Footer Placeholder 5"/>
          <p:cNvSpPr>
            <a:spLocks noGrp="1"/>
          </p:cNvSpPr>
          <p:nvPr>
            <p:ph type="ftr" sz="quarter" idx="11"/>
          </p:nvPr>
        </p:nvSpPr>
        <p:spPr/>
        <p:txBody>
          <a:bodyPr/>
          <a:lstStyle/>
          <a:p>
            <a:r>
              <a:rPr lang="en-ZW" dirty="0" smtClean="0"/>
              <a:t>Competition and Consumer Protection Commission</a:t>
            </a:r>
            <a:endParaRPr lang="en-ZW" dirty="0"/>
          </a:p>
        </p:txBody>
      </p:sp>
      <p:sp>
        <p:nvSpPr>
          <p:cNvPr id="7" name="Slide Number Placeholder 6"/>
          <p:cNvSpPr>
            <a:spLocks noGrp="1"/>
          </p:cNvSpPr>
          <p:nvPr>
            <p:ph type="sldNum" sz="quarter" idx="12"/>
          </p:nvPr>
        </p:nvSpPr>
        <p:spPr/>
        <p:txBody>
          <a:bodyPr/>
          <a:lstStyle/>
          <a:p>
            <a:fld id="{F124B62A-E264-4742-8559-7C7B899551EC}" type="slidenum">
              <a:rPr lang="en-ZW" smtClean="0"/>
              <a:t>‹#›</a:t>
            </a:fld>
            <a:endParaRPr lang="en-ZW" dirty="0"/>
          </a:p>
        </p:txBody>
      </p:sp>
    </p:spTree>
    <p:extLst>
      <p:ext uri="{BB962C8B-B14F-4D97-AF65-F5344CB8AC3E}">
        <p14:creationId xmlns:p14="http://schemas.microsoft.com/office/powerpoint/2010/main" val="28487446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53FC0ACF-D6F9-4BCB-AE7D-872DE8743CEC}" type="datetime1">
              <a:rPr lang="en-ZW" smtClean="0"/>
              <a:t>3/4/2016</a:t>
            </a:fld>
            <a:endParaRPr lang="en-ZW" dirty="0"/>
          </a:p>
        </p:txBody>
      </p:sp>
      <p:sp>
        <p:nvSpPr>
          <p:cNvPr id="5" name="Footer Placeholder 4"/>
          <p:cNvSpPr>
            <a:spLocks noGrp="1"/>
          </p:cNvSpPr>
          <p:nvPr>
            <p:ph type="ftr" sz="quarter" idx="11"/>
          </p:nvPr>
        </p:nvSpPr>
        <p:spPr/>
        <p:txBody>
          <a:bodyPr/>
          <a:lstStyle/>
          <a:p>
            <a:r>
              <a:rPr lang="en-ZW" dirty="0" smtClean="0"/>
              <a:t>Competition and Consumer Protection Commission</a:t>
            </a:r>
            <a:endParaRPr lang="en-ZW" dirty="0"/>
          </a:p>
        </p:txBody>
      </p:sp>
      <p:sp>
        <p:nvSpPr>
          <p:cNvPr id="6" name="Slide Number Placeholder 5"/>
          <p:cNvSpPr>
            <a:spLocks noGrp="1"/>
          </p:cNvSpPr>
          <p:nvPr>
            <p:ph type="sldNum" sz="quarter" idx="12"/>
          </p:nvPr>
        </p:nvSpPr>
        <p:spPr/>
        <p:txBody>
          <a:bodyPr/>
          <a:lstStyle/>
          <a:p>
            <a:fld id="{F124B62A-E264-4742-8559-7C7B899551EC}" type="slidenum">
              <a:rPr lang="en-ZW" smtClean="0"/>
              <a:t>‹#›</a:t>
            </a:fld>
            <a:endParaRPr lang="en-ZW" dirty="0"/>
          </a:p>
        </p:txBody>
      </p:sp>
    </p:spTree>
    <p:extLst>
      <p:ext uri="{BB962C8B-B14F-4D97-AF65-F5344CB8AC3E}">
        <p14:creationId xmlns:p14="http://schemas.microsoft.com/office/powerpoint/2010/main" val="15063148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ZW"/>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F8CD637F-F4B1-45EB-9A42-E1FCAE7E0AF2}" type="datetime1">
              <a:rPr lang="en-ZW" smtClean="0"/>
              <a:t>3/4/2016</a:t>
            </a:fld>
            <a:endParaRPr lang="en-ZW" dirty="0"/>
          </a:p>
        </p:txBody>
      </p:sp>
      <p:sp>
        <p:nvSpPr>
          <p:cNvPr id="5" name="Footer Placeholder 4"/>
          <p:cNvSpPr>
            <a:spLocks noGrp="1"/>
          </p:cNvSpPr>
          <p:nvPr>
            <p:ph type="ftr" sz="quarter" idx="11"/>
          </p:nvPr>
        </p:nvSpPr>
        <p:spPr/>
        <p:txBody>
          <a:bodyPr/>
          <a:lstStyle/>
          <a:p>
            <a:r>
              <a:rPr lang="en-ZW" dirty="0" smtClean="0"/>
              <a:t>Competition and Consumer Protection Commission</a:t>
            </a:r>
            <a:endParaRPr lang="en-ZW" dirty="0"/>
          </a:p>
        </p:txBody>
      </p:sp>
      <p:sp>
        <p:nvSpPr>
          <p:cNvPr id="6" name="Slide Number Placeholder 5"/>
          <p:cNvSpPr>
            <a:spLocks noGrp="1"/>
          </p:cNvSpPr>
          <p:nvPr>
            <p:ph type="sldNum" sz="quarter" idx="12"/>
          </p:nvPr>
        </p:nvSpPr>
        <p:spPr/>
        <p:txBody>
          <a:bodyPr/>
          <a:lstStyle/>
          <a:p>
            <a:fld id="{F124B62A-E264-4742-8559-7C7B899551EC}" type="slidenum">
              <a:rPr lang="en-ZW" smtClean="0"/>
              <a:t>‹#›</a:t>
            </a:fld>
            <a:endParaRPr lang="en-ZW" dirty="0"/>
          </a:p>
        </p:txBody>
      </p:sp>
    </p:spTree>
    <p:extLst>
      <p:ext uri="{BB962C8B-B14F-4D97-AF65-F5344CB8AC3E}">
        <p14:creationId xmlns:p14="http://schemas.microsoft.com/office/powerpoint/2010/main" val="37758627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D7AFEB2-B513-43C5-976C-9DDCDDC007A3}" type="datetime1">
              <a:rPr lang="en-ZW" smtClean="0"/>
              <a:t>3/4/2016</a:t>
            </a:fld>
            <a:endParaRPr lang="en-ZW" dirty="0"/>
          </a:p>
        </p:txBody>
      </p:sp>
      <p:sp>
        <p:nvSpPr>
          <p:cNvPr id="19" name="Footer Placeholder 18"/>
          <p:cNvSpPr>
            <a:spLocks noGrp="1"/>
          </p:cNvSpPr>
          <p:nvPr>
            <p:ph type="ftr" sz="quarter" idx="11"/>
          </p:nvPr>
        </p:nvSpPr>
        <p:spPr/>
        <p:txBody>
          <a:bodyPr/>
          <a:lstStyle/>
          <a:p>
            <a:r>
              <a:rPr lang="en-ZW" dirty="0" smtClean="0"/>
              <a:t>Competition and Consumer Protection Commission</a:t>
            </a:r>
            <a:endParaRPr lang="en-ZW" dirty="0"/>
          </a:p>
        </p:txBody>
      </p:sp>
      <p:sp>
        <p:nvSpPr>
          <p:cNvPr id="27" name="Slide Number Placeholder 26"/>
          <p:cNvSpPr>
            <a:spLocks noGrp="1"/>
          </p:cNvSpPr>
          <p:nvPr>
            <p:ph type="sldNum" sz="quarter" idx="12"/>
          </p:nvPr>
        </p:nvSpPr>
        <p:spPr/>
        <p:txBody>
          <a:bodyPr/>
          <a:lstStyle/>
          <a:p>
            <a:fld id="{3AB4E190-67A4-45D7-9A0F-F3CDE87C54D3}" type="slidenum">
              <a:rPr lang="en-ZW" smtClean="0"/>
              <a:t>‹#›</a:t>
            </a:fld>
            <a:endParaRPr lang="en-ZW" dirty="0"/>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1E13A6-E05A-4CB0-A878-AE0F9D67F66D}" type="datetime1">
              <a:rPr lang="en-ZW" smtClean="0"/>
              <a:t>3/4/2016</a:t>
            </a:fld>
            <a:endParaRPr lang="en-ZW" dirty="0"/>
          </a:p>
        </p:txBody>
      </p:sp>
      <p:sp>
        <p:nvSpPr>
          <p:cNvPr id="5" name="Footer Placeholder 4"/>
          <p:cNvSpPr>
            <a:spLocks noGrp="1"/>
          </p:cNvSpPr>
          <p:nvPr>
            <p:ph type="ftr" sz="quarter" idx="11"/>
          </p:nvPr>
        </p:nvSpPr>
        <p:spPr/>
        <p:txBody>
          <a:bodyPr/>
          <a:lstStyle/>
          <a:p>
            <a:r>
              <a:rPr lang="en-ZW" dirty="0" smtClean="0"/>
              <a:t>Competition and Consumer Protection Commission</a:t>
            </a:r>
            <a:endParaRPr lang="en-ZW" dirty="0"/>
          </a:p>
        </p:txBody>
      </p:sp>
      <p:sp>
        <p:nvSpPr>
          <p:cNvPr id="6" name="Slide Number Placeholder 5"/>
          <p:cNvSpPr>
            <a:spLocks noGrp="1"/>
          </p:cNvSpPr>
          <p:nvPr>
            <p:ph type="sldNum" sz="quarter" idx="12"/>
          </p:nvPr>
        </p:nvSpPr>
        <p:spPr/>
        <p:txBody>
          <a:bodyPr/>
          <a:lstStyle/>
          <a:p>
            <a:fld id="{3AB4E190-67A4-45D7-9A0F-F3CDE87C54D3}" type="slidenum">
              <a:rPr lang="en-ZW" smtClean="0"/>
              <a:t>‹#›</a:t>
            </a:fld>
            <a:endParaRPr lang="en-ZW"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AE0153B-51A5-4D35-AB93-2E331CD78261}" type="datetime1">
              <a:rPr lang="en-ZW" smtClean="0"/>
              <a:t>3/4/2016</a:t>
            </a:fld>
            <a:endParaRPr lang="en-ZW" dirty="0"/>
          </a:p>
        </p:txBody>
      </p:sp>
      <p:sp>
        <p:nvSpPr>
          <p:cNvPr id="5" name="Footer Placeholder 4"/>
          <p:cNvSpPr>
            <a:spLocks noGrp="1"/>
          </p:cNvSpPr>
          <p:nvPr>
            <p:ph type="ftr" sz="quarter" idx="11"/>
          </p:nvPr>
        </p:nvSpPr>
        <p:spPr/>
        <p:txBody>
          <a:bodyPr/>
          <a:lstStyle/>
          <a:p>
            <a:r>
              <a:rPr lang="en-ZW" dirty="0" smtClean="0"/>
              <a:t>Competition and Consumer Protection Commission</a:t>
            </a:r>
            <a:endParaRPr lang="en-ZW" dirty="0"/>
          </a:p>
        </p:txBody>
      </p:sp>
      <p:sp>
        <p:nvSpPr>
          <p:cNvPr id="6" name="Slide Number Placeholder 5"/>
          <p:cNvSpPr>
            <a:spLocks noGrp="1"/>
          </p:cNvSpPr>
          <p:nvPr>
            <p:ph type="sldNum" sz="quarter" idx="12"/>
          </p:nvPr>
        </p:nvSpPr>
        <p:spPr/>
        <p:txBody>
          <a:bodyPr/>
          <a:lstStyle/>
          <a:p>
            <a:fld id="{3AB4E190-67A4-45D7-9A0F-F3CDE87C54D3}" type="slidenum">
              <a:rPr lang="en-ZW" smtClean="0"/>
              <a:t>‹#›</a:t>
            </a:fld>
            <a:endParaRPr lang="en-ZW" dirty="0"/>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6F88FE-3449-4B60-ACD0-46E7D2642D5B}" type="datetime1">
              <a:rPr lang="en-ZW" smtClean="0"/>
              <a:t>3/4/2016</a:t>
            </a:fld>
            <a:endParaRPr lang="en-ZW" dirty="0"/>
          </a:p>
        </p:txBody>
      </p:sp>
      <p:sp>
        <p:nvSpPr>
          <p:cNvPr id="6" name="Footer Placeholder 5"/>
          <p:cNvSpPr>
            <a:spLocks noGrp="1"/>
          </p:cNvSpPr>
          <p:nvPr>
            <p:ph type="ftr" sz="quarter" idx="11"/>
          </p:nvPr>
        </p:nvSpPr>
        <p:spPr/>
        <p:txBody>
          <a:bodyPr/>
          <a:lstStyle/>
          <a:p>
            <a:r>
              <a:rPr lang="en-ZW" dirty="0" smtClean="0"/>
              <a:t>Competition and Consumer Protection Commission</a:t>
            </a:r>
            <a:endParaRPr lang="en-ZW" dirty="0"/>
          </a:p>
        </p:txBody>
      </p:sp>
      <p:sp>
        <p:nvSpPr>
          <p:cNvPr id="7" name="Slide Number Placeholder 6"/>
          <p:cNvSpPr>
            <a:spLocks noGrp="1"/>
          </p:cNvSpPr>
          <p:nvPr>
            <p:ph type="sldNum" sz="quarter" idx="12"/>
          </p:nvPr>
        </p:nvSpPr>
        <p:spPr/>
        <p:txBody>
          <a:bodyPr/>
          <a:lstStyle/>
          <a:p>
            <a:fld id="{3AB4E190-67A4-45D7-9A0F-F3CDE87C54D3}" type="slidenum">
              <a:rPr lang="en-ZW" smtClean="0"/>
              <a:t>‹#›</a:t>
            </a:fld>
            <a:endParaRPr lang="en-ZW"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3EEC0A7-496B-4466-A82B-484F0351F2BB}" type="datetime1">
              <a:rPr lang="en-ZW" smtClean="0"/>
              <a:t>3/4/2016</a:t>
            </a:fld>
            <a:endParaRPr lang="en-ZW" dirty="0"/>
          </a:p>
        </p:txBody>
      </p:sp>
      <p:sp>
        <p:nvSpPr>
          <p:cNvPr id="8" name="Footer Placeholder 7"/>
          <p:cNvSpPr>
            <a:spLocks noGrp="1"/>
          </p:cNvSpPr>
          <p:nvPr>
            <p:ph type="ftr" sz="quarter" idx="11"/>
          </p:nvPr>
        </p:nvSpPr>
        <p:spPr/>
        <p:txBody>
          <a:bodyPr/>
          <a:lstStyle/>
          <a:p>
            <a:r>
              <a:rPr lang="en-ZW" dirty="0" smtClean="0"/>
              <a:t>Competition and Consumer Protection Commission</a:t>
            </a:r>
            <a:endParaRPr lang="en-ZW" dirty="0"/>
          </a:p>
        </p:txBody>
      </p:sp>
      <p:sp>
        <p:nvSpPr>
          <p:cNvPr id="9" name="Slide Number Placeholder 8"/>
          <p:cNvSpPr>
            <a:spLocks noGrp="1"/>
          </p:cNvSpPr>
          <p:nvPr>
            <p:ph type="sldNum" sz="quarter" idx="12"/>
          </p:nvPr>
        </p:nvSpPr>
        <p:spPr/>
        <p:txBody>
          <a:bodyPr/>
          <a:lstStyle/>
          <a:p>
            <a:fld id="{3AB4E190-67A4-45D7-9A0F-F3CDE87C54D3}" type="slidenum">
              <a:rPr lang="en-ZW" smtClean="0"/>
              <a:t>‹#›</a:t>
            </a:fld>
            <a:endParaRPr lang="en-ZW"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6C63CC6-88FE-480F-8DBF-102E3EAC5850}" type="datetime1">
              <a:rPr lang="en-ZW" smtClean="0"/>
              <a:t>3/4/2016</a:t>
            </a:fld>
            <a:endParaRPr lang="en-ZW" dirty="0"/>
          </a:p>
        </p:txBody>
      </p:sp>
      <p:sp>
        <p:nvSpPr>
          <p:cNvPr id="4" name="Footer Placeholder 3"/>
          <p:cNvSpPr>
            <a:spLocks noGrp="1"/>
          </p:cNvSpPr>
          <p:nvPr>
            <p:ph type="ftr" sz="quarter" idx="11"/>
          </p:nvPr>
        </p:nvSpPr>
        <p:spPr/>
        <p:txBody>
          <a:bodyPr/>
          <a:lstStyle/>
          <a:p>
            <a:r>
              <a:rPr lang="en-ZW" dirty="0" smtClean="0"/>
              <a:t>Competition and Consumer Protection Commission</a:t>
            </a:r>
            <a:endParaRPr lang="en-ZW" dirty="0"/>
          </a:p>
        </p:txBody>
      </p:sp>
      <p:sp>
        <p:nvSpPr>
          <p:cNvPr id="5" name="Slide Number Placeholder 4"/>
          <p:cNvSpPr>
            <a:spLocks noGrp="1"/>
          </p:cNvSpPr>
          <p:nvPr>
            <p:ph type="sldNum" sz="quarter" idx="12"/>
          </p:nvPr>
        </p:nvSpPr>
        <p:spPr/>
        <p:txBody>
          <a:bodyPr/>
          <a:lstStyle/>
          <a:p>
            <a:fld id="{3AB4E190-67A4-45D7-9A0F-F3CDE87C54D3}" type="slidenum">
              <a:rPr lang="en-ZW" smtClean="0"/>
              <a:t>‹#›</a:t>
            </a:fld>
            <a:endParaRPr lang="en-ZW"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Date Placeholder 4"/>
          <p:cNvSpPr>
            <a:spLocks noGrp="1"/>
          </p:cNvSpPr>
          <p:nvPr>
            <p:ph type="dt" sz="half" idx="10"/>
          </p:nvPr>
        </p:nvSpPr>
        <p:spPr/>
        <p:txBody>
          <a:bodyPr/>
          <a:lstStyle/>
          <a:p>
            <a:fld id="{346F88FE-3449-4B60-ACD0-46E7D2642D5B}" type="datetime1">
              <a:rPr lang="en-ZW" smtClean="0"/>
              <a:t>3/4/2016</a:t>
            </a:fld>
            <a:endParaRPr lang="en-ZW" dirty="0"/>
          </a:p>
        </p:txBody>
      </p:sp>
      <p:sp>
        <p:nvSpPr>
          <p:cNvPr id="6" name="Footer Placeholder 5"/>
          <p:cNvSpPr>
            <a:spLocks noGrp="1"/>
          </p:cNvSpPr>
          <p:nvPr>
            <p:ph type="ftr" sz="quarter" idx="11"/>
          </p:nvPr>
        </p:nvSpPr>
        <p:spPr/>
        <p:txBody>
          <a:bodyPr/>
          <a:lstStyle/>
          <a:p>
            <a:r>
              <a:rPr lang="en-ZW" dirty="0" smtClean="0"/>
              <a:t>Competition and Consumer Protection Commission</a:t>
            </a:r>
            <a:endParaRPr lang="en-ZW" dirty="0"/>
          </a:p>
        </p:txBody>
      </p:sp>
      <p:sp>
        <p:nvSpPr>
          <p:cNvPr id="7" name="Slide Number Placeholder 6"/>
          <p:cNvSpPr>
            <a:spLocks noGrp="1"/>
          </p:cNvSpPr>
          <p:nvPr>
            <p:ph type="sldNum" sz="quarter" idx="12"/>
          </p:nvPr>
        </p:nvSpPr>
        <p:spPr/>
        <p:txBody>
          <a:bodyPr/>
          <a:lstStyle/>
          <a:p>
            <a:fld id="{3AB4E190-67A4-45D7-9A0F-F3CDE87C54D3}" type="slidenum">
              <a:rPr lang="en-ZW" smtClean="0"/>
              <a:t>‹#›</a:t>
            </a:fld>
            <a:endParaRPr lang="en-ZW" dirty="0"/>
          </a:p>
        </p:txBody>
      </p:sp>
    </p:spTree>
    <p:extLst>
      <p:ext uri="{BB962C8B-B14F-4D97-AF65-F5344CB8AC3E}">
        <p14:creationId xmlns:p14="http://schemas.microsoft.com/office/powerpoint/2010/main" val="374140577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3CAC9-D0D8-43CB-A3BD-B99BCC71DF52}" type="datetime1">
              <a:rPr lang="en-ZW" smtClean="0"/>
              <a:t>3/4/2016</a:t>
            </a:fld>
            <a:endParaRPr lang="en-ZW" dirty="0"/>
          </a:p>
        </p:txBody>
      </p:sp>
      <p:sp>
        <p:nvSpPr>
          <p:cNvPr id="3" name="Footer Placeholder 2"/>
          <p:cNvSpPr>
            <a:spLocks noGrp="1"/>
          </p:cNvSpPr>
          <p:nvPr>
            <p:ph type="ftr" sz="quarter" idx="11"/>
          </p:nvPr>
        </p:nvSpPr>
        <p:spPr/>
        <p:txBody>
          <a:bodyPr/>
          <a:lstStyle/>
          <a:p>
            <a:r>
              <a:rPr lang="en-ZW" dirty="0" smtClean="0"/>
              <a:t>Competition and Consumer Protection Commission</a:t>
            </a:r>
            <a:endParaRPr lang="en-ZW" dirty="0"/>
          </a:p>
        </p:txBody>
      </p:sp>
      <p:sp>
        <p:nvSpPr>
          <p:cNvPr id="4" name="Slide Number Placeholder 3"/>
          <p:cNvSpPr>
            <a:spLocks noGrp="1"/>
          </p:cNvSpPr>
          <p:nvPr>
            <p:ph type="sldNum" sz="quarter" idx="12"/>
          </p:nvPr>
        </p:nvSpPr>
        <p:spPr/>
        <p:txBody>
          <a:bodyPr/>
          <a:lstStyle/>
          <a:p>
            <a:fld id="{3AB4E190-67A4-45D7-9A0F-F3CDE87C54D3}" type="slidenum">
              <a:rPr lang="en-ZW" smtClean="0"/>
              <a:t>‹#›</a:t>
            </a:fld>
            <a:endParaRPr lang="en-ZW" dirty="0"/>
          </a:p>
        </p:txBody>
      </p:sp>
    </p:spTree>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65988F-F058-4AB0-98E0-9C7EE12111A4}" type="datetime1">
              <a:rPr lang="en-ZW" smtClean="0"/>
              <a:t>3/4/2016</a:t>
            </a:fld>
            <a:endParaRPr lang="en-ZW" dirty="0"/>
          </a:p>
        </p:txBody>
      </p:sp>
      <p:sp>
        <p:nvSpPr>
          <p:cNvPr id="6" name="Footer Placeholder 5"/>
          <p:cNvSpPr>
            <a:spLocks noGrp="1"/>
          </p:cNvSpPr>
          <p:nvPr>
            <p:ph type="ftr" sz="quarter" idx="11"/>
          </p:nvPr>
        </p:nvSpPr>
        <p:spPr/>
        <p:txBody>
          <a:bodyPr/>
          <a:lstStyle/>
          <a:p>
            <a:r>
              <a:rPr lang="en-ZW" dirty="0" smtClean="0"/>
              <a:t>Competition and Consumer Protection Commission</a:t>
            </a:r>
            <a:endParaRPr lang="en-ZW" dirty="0"/>
          </a:p>
        </p:txBody>
      </p:sp>
      <p:sp>
        <p:nvSpPr>
          <p:cNvPr id="7" name="Slide Number Placeholder 6"/>
          <p:cNvSpPr>
            <a:spLocks noGrp="1"/>
          </p:cNvSpPr>
          <p:nvPr>
            <p:ph type="sldNum" sz="quarter" idx="12"/>
          </p:nvPr>
        </p:nvSpPr>
        <p:spPr/>
        <p:txBody>
          <a:bodyPr/>
          <a:lstStyle/>
          <a:p>
            <a:fld id="{3AB4E190-67A4-45D7-9A0F-F3CDE87C54D3}" type="slidenum">
              <a:rPr lang="en-ZW" smtClean="0"/>
              <a:t>‹#›</a:t>
            </a:fld>
            <a:endParaRPr lang="en-ZW" dirty="0"/>
          </a:p>
        </p:txBody>
      </p:sp>
    </p:spTree>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7959CE-6B1D-4538-BC66-84E2E4C41034}" type="datetime1">
              <a:rPr lang="en-ZW" smtClean="0"/>
              <a:t>3/4/2016</a:t>
            </a:fld>
            <a:endParaRPr lang="en-ZW" dirty="0"/>
          </a:p>
        </p:txBody>
      </p:sp>
      <p:sp>
        <p:nvSpPr>
          <p:cNvPr id="6" name="Footer Placeholder 5"/>
          <p:cNvSpPr>
            <a:spLocks noGrp="1"/>
          </p:cNvSpPr>
          <p:nvPr>
            <p:ph type="ftr" sz="quarter" idx="11"/>
          </p:nvPr>
        </p:nvSpPr>
        <p:spPr/>
        <p:txBody>
          <a:bodyPr/>
          <a:lstStyle/>
          <a:p>
            <a:r>
              <a:rPr lang="en-ZW" dirty="0" smtClean="0"/>
              <a:t>Competition and Consumer Protection Commission</a:t>
            </a:r>
            <a:endParaRPr lang="en-ZW" dirty="0"/>
          </a:p>
        </p:txBody>
      </p:sp>
      <p:sp>
        <p:nvSpPr>
          <p:cNvPr id="7" name="Slide Number Placeholder 6"/>
          <p:cNvSpPr>
            <a:spLocks noGrp="1"/>
          </p:cNvSpPr>
          <p:nvPr>
            <p:ph type="sldNum" sz="quarter" idx="12"/>
          </p:nvPr>
        </p:nvSpPr>
        <p:spPr>
          <a:xfrm>
            <a:off x="8077200" y="6356351"/>
            <a:ext cx="609600" cy="365125"/>
          </a:xfrm>
        </p:spPr>
        <p:txBody>
          <a:bodyPr/>
          <a:lstStyle/>
          <a:p>
            <a:fld id="{3AB4E190-67A4-45D7-9A0F-F3CDE87C54D3}" type="slidenum">
              <a:rPr lang="en-ZW" smtClean="0"/>
              <a:t>‹#›</a:t>
            </a:fld>
            <a:endParaRPr lang="en-ZW"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3CBC6C-F0F3-4CD4-A70E-F48DBE9B98C8}" type="datetime1">
              <a:rPr lang="en-ZW" smtClean="0"/>
              <a:t>3/4/2016</a:t>
            </a:fld>
            <a:endParaRPr lang="en-ZW" dirty="0"/>
          </a:p>
        </p:txBody>
      </p:sp>
      <p:sp>
        <p:nvSpPr>
          <p:cNvPr id="5" name="Footer Placeholder 4"/>
          <p:cNvSpPr>
            <a:spLocks noGrp="1"/>
          </p:cNvSpPr>
          <p:nvPr>
            <p:ph type="ftr" sz="quarter" idx="11"/>
          </p:nvPr>
        </p:nvSpPr>
        <p:spPr/>
        <p:txBody>
          <a:bodyPr/>
          <a:lstStyle/>
          <a:p>
            <a:r>
              <a:rPr lang="en-ZW" dirty="0" smtClean="0"/>
              <a:t>Competition and Consumer Protection Commission</a:t>
            </a:r>
            <a:endParaRPr lang="en-ZW" dirty="0"/>
          </a:p>
        </p:txBody>
      </p:sp>
      <p:sp>
        <p:nvSpPr>
          <p:cNvPr id="6" name="Slide Number Placeholder 5"/>
          <p:cNvSpPr>
            <a:spLocks noGrp="1"/>
          </p:cNvSpPr>
          <p:nvPr>
            <p:ph type="sldNum" sz="quarter" idx="12"/>
          </p:nvPr>
        </p:nvSpPr>
        <p:spPr/>
        <p:txBody>
          <a:bodyPr/>
          <a:lstStyle/>
          <a:p>
            <a:fld id="{3AB4E190-67A4-45D7-9A0F-F3CDE87C54D3}" type="slidenum">
              <a:rPr lang="en-ZW" smtClean="0"/>
              <a:t>‹#›</a:t>
            </a:fld>
            <a:endParaRPr lang="en-ZW" dirty="0"/>
          </a:p>
        </p:txBody>
      </p:sp>
    </p:spTree>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DC5B4D-552E-4489-A4A7-34BD281C9DD6}" type="datetime1">
              <a:rPr lang="en-ZW" smtClean="0"/>
              <a:t>3/4/2016</a:t>
            </a:fld>
            <a:endParaRPr lang="en-ZW" dirty="0"/>
          </a:p>
        </p:txBody>
      </p:sp>
      <p:sp>
        <p:nvSpPr>
          <p:cNvPr id="5" name="Footer Placeholder 4"/>
          <p:cNvSpPr>
            <a:spLocks noGrp="1"/>
          </p:cNvSpPr>
          <p:nvPr>
            <p:ph type="ftr" sz="quarter" idx="11"/>
          </p:nvPr>
        </p:nvSpPr>
        <p:spPr/>
        <p:txBody>
          <a:bodyPr/>
          <a:lstStyle/>
          <a:p>
            <a:r>
              <a:rPr lang="en-ZW" dirty="0" smtClean="0"/>
              <a:t>Competition and Consumer Protection Commission</a:t>
            </a:r>
            <a:endParaRPr lang="en-ZW" dirty="0"/>
          </a:p>
        </p:txBody>
      </p:sp>
      <p:sp>
        <p:nvSpPr>
          <p:cNvPr id="6" name="Slide Number Placeholder 5"/>
          <p:cNvSpPr>
            <a:spLocks noGrp="1"/>
          </p:cNvSpPr>
          <p:nvPr>
            <p:ph type="sldNum" sz="quarter" idx="12"/>
          </p:nvPr>
        </p:nvSpPr>
        <p:spPr/>
        <p:txBody>
          <a:bodyPr/>
          <a:lstStyle/>
          <a:p>
            <a:fld id="{3AB4E190-67A4-45D7-9A0F-F3CDE87C54D3}" type="slidenum">
              <a:rPr lang="en-ZW" smtClean="0"/>
              <a:t>‹#›</a:t>
            </a:fld>
            <a:endParaRPr lang="en-ZW"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W"/>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7" name="Date Placeholder 6"/>
          <p:cNvSpPr>
            <a:spLocks noGrp="1"/>
          </p:cNvSpPr>
          <p:nvPr>
            <p:ph type="dt" sz="half" idx="10"/>
          </p:nvPr>
        </p:nvSpPr>
        <p:spPr/>
        <p:txBody>
          <a:bodyPr/>
          <a:lstStyle/>
          <a:p>
            <a:fld id="{A3EEC0A7-496B-4466-A82B-484F0351F2BB}" type="datetime1">
              <a:rPr lang="en-ZW" smtClean="0"/>
              <a:t>3/4/2016</a:t>
            </a:fld>
            <a:endParaRPr lang="en-ZW" dirty="0"/>
          </a:p>
        </p:txBody>
      </p:sp>
      <p:sp>
        <p:nvSpPr>
          <p:cNvPr id="8" name="Footer Placeholder 7"/>
          <p:cNvSpPr>
            <a:spLocks noGrp="1"/>
          </p:cNvSpPr>
          <p:nvPr>
            <p:ph type="ftr" sz="quarter" idx="11"/>
          </p:nvPr>
        </p:nvSpPr>
        <p:spPr/>
        <p:txBody>
          <a:bodyPr/>
          <a:lstStyle/>
          <a:p>
            <a:r>
              <a:rPr lang="en-ZW" dirty="0" smtClean="0"/>
              <a:t>Competition and Consumer Protection Commission</a:t>
            </a:r>
            <a:endParaRPr lang="en-ZW" dirty="0"/>
          </a:p>
        </p:txBody>
      </p:sp>
      <p:sp>
        <p:nvSpPr>
          <p:cNvPr id="9" name="Slide Number Placeholder 8"/>
          <p:cNvSpPr>
            <a:spLocks noGrp="1"/>
          </p:cNvSpPr>
          <p:nvPr>
            <p:ph type="sldNum" sz="quarter" idx="12"/>
          </p:nvPr>
        </p:nvSpPr>
        <p:spPr/>
        <p:txBody>
          <a:bodyPr/>
          <a:lstStyle/>
          <a:p>
            <a:fld id="{3AB4E190-67A4-45D7-9A0F-F3CDE87C54D3}" type="slidenum">
              <a:rPr lang="en-ZW" smtClean="0"/>
              <a:t>‹#›</a:t>
            </a:fld>
            <a:endParaRPr lang="en-ZW" dirty="0"/>
          </a:p>
        </p:txBody>
      </p:sp>
    </p:spTree>
    <p:extLst>
      <p:ext uri="{BB962C8B-B14F-4D97-AF65-F5344CB8AC3E}">
        <p14:creationId xmlns:p14="http://schemas.microsoft.com/office/powerpoint/2010/main" val="1084136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Date Placeholder 2"/>
          <p:cNvSpPr>
            <a:spLocks noGrp="1"/>
          </p:cNvSpPr>
          <p:nvPr>
            <p:ph type="dt" sz="half" idx="10"/>
          </p:nvPr>
        </p:nvSpPr>
        <p:spPr/>
        <p:txBody>
          <a:bodyPr/>
          <a:lstStyle/>
          <a:p>
            <a:fld id="{F6C63CC6-88FE-480F-8DBF-102E3EAC5850}" type="datetime1">
              <a:rPr lang="en-ZW" smtClean="0"/>
              <a:t>3/4/2016</a:t>
            </a:fld>
            <a:endParaRPr lang="en-ZW" dirty="0"/>
          </a:p>
        </p:txBody>
      </p:sp>
      <p:sp>
        <p:nvSpPr>
          <p:cNvPr id="4" name="Footer Placeholder 3"/>
          <p:cNvSpPr>
            <a:spLocks noGrp="1"/>
          </p:cNvSpPr>
          <p:nvPr>
            <p:ph type="ftr" sz="quarter" idx="11"/>
          </p:nvPr>
        </p:nvSpPr>
        <p:spPr/>
        <p:txBody>
          <a:bodyPr/>
          <a:lstStyle/>
          <a:p>
            <a:r>
              <a:rPr lang="en-ZW" dirty="0" smtClean="0"/>
              <a:t>Competition and Consumer Protection Commission</a:t>
            </a:r>
            <a:endParaRPr lang="en-ZW" dirty="0"/>
          </a:p>
        </p:txBody>
      </p:sp>
      <p:sp>
        <p:nvSpPr>
          <p:cNvPr id="5" name="Slide Number Placeholder 4"/>
          <p:cNvSpPr>
            <a:spLocks noGrp="1"/>
          </p:cNvSpPr>
          <p:nvPr>
            <p:ph type="sldNum" sz="quarter" idx="12"/>
          </p:nvPr>
        </p:nvSpPr>
        <p:spPr/>
        <p:txBody>
          <a:bodyPr/>
          <a:lstStyle/>
          <a:p>
            <a:fld id="{3AB4E190-67A4-45D7-9A0F-F3CDE87C54D3}" type="slidenum">
              <a:rPr lang="en-ZW" smtClean="0"/>
              <a:t>‹#›</a:t>
            </a:fld>
            <a:endParaRPr lang="en-ZW" dirty="0"/>
          </a:p>
        </p:txBody>
      </p:sp>
    </p:spTree>
    <p:extLst>
      <p:ext uri="{BB962C8B-B14F-4D97-AF65-F5344CB8AC3E}">
        <p14:creationId xmlns:p14="http://schemas.microsoft.com/office/powerpoint/2010/main" val="2636470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3CAC9-D0D8-43CB-A3BD-B99BCC71DF52}" type="datetime1">
              <a:rPr lang="en-ZW" smtClean="0"/>
              <a:t>3/4/2016</a:t>
            </a:fld>
            <a:endParaRPr lang="en-ZW" dirty="0"/>
          </a:p>
        </p:txBody>
      </p:sp>
      <p:sp>
        <p:nvSpPr>
          <p:cNvPr id="3" name="Footer Placeholder 2"/>
          <p:cNvSpPr>
            <a:spLocks noGrp="1"/>
          </p:cNvSpPr>
          <p:nvPr>
            <p:ph type="ftr" sz="quarter" idx="11"/>
          </p:nvPr>
        </p:nvSpPr>
        <p:spPr/>
        <p:txBody>
          <a:bodyPr/>
          <a:lstStyle/>
          <a:p>
            <a:r>
              <a:rPr lang="en-ZW" dirty="0" smtClean="0"/>
              <a:t>Competition and Consumer Protection Commission</a:t>
            </a:r>
            <a:endParaRPr lang="en-ZW" dirty="0"/>
          </a:p>
        </p:txBody>
      </p:sp>
      <p:sp>
        <p:nvSpPr>
          <p:cNvPr id="4" name="Slide Number Placeholder 3"/>
          <p:cNvSpPr>
            <a:spLocks noGrp="1"/>
          </p:cNvSpPr>
          <p:nvPr>
            <p:ph type="sldNum" sz="quarter" idx="12"/>
          </p:nvPr>
        </p:nvSpPr>
        <p:spPr/>
        <p:txBody>
          <a:bodyPr/>
          <a:lstStyle/>
          <a:p>
            <a:fld id="{3AB4E190-67A4-45D7-9A0F-F3CDE87C54D3}" type="slidenum">
              <a:rPr lang="en-ZW" smtClean="0"/>
              <a:t>‹#›</a:t>
            </a:fld>
            <a:endParaRPr lang="en-ZW" dirty="0"/>
          </a:p>
        </p:txBody>
      </p:sp>
    </p:spTree>
    <p:extLst>
      <p:ext uri="{BB962C8B-B14F-4D97-AF65-F5344CB8AC3E}">
        <p14:creationId xmlns:p14="http://schemas.microsoft.com/office/powerpoint/2010/main" val="997183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ZW"/>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65988F-F058-4AB0-98E0-9C7EE12111A4}" type="datetime1">
              <a:rPr lang="en-ZW" smtClean="0"/>
              <a:t>3/4/2016</a:t>
            </a:fld>
            <a:endParaRPr lang="en-ZW" dirty="0"/>
          </a:p>
        </p:txBody>
      </p:sp>
      <p:sp>
        <p:nvSpPr>
          <p:cNvPr id="6" name="Footer Placeholder 5"/>
          <p:cNvSpPr>
            <a:spLocks noGrp="1"/>
          </p:cNvSpPr>
          <p:nvPr>
            <p:ph type="ftr" sz="quarter" idx="11"/>
          </p:nvPr>
        </p:nvSpPr>
        <p:spPr/>
        <p:txBody>
          <a:bodyPr/>
          <a:lstStyle/>
          <a:p>
            <a:r>
              <a:rPr lang="en-ZW" dirty="0" smtClean="0"/>
              <a:t>Competition and Consumer Protection Commission</a:t>
            </a:r>
            <a:endParaRPr lang="en-ZW" dirty="0"/>
          </a:p>
        </p:txBody>
      </p:sp>
      <p:sp>
        <p:nvSpPr>
          <p:cNvPr id="7" name="Slide Number Placeholder 6"/>
          <p:cNvSpPr>
            <a:spLocks noGrp="1"/>
          </p:cNvSpPr>
          <p:nvPr>
            <p:ph type="sldNum" sz="quarter" idx="12"/>
          </p:nvPr>
        </p:nvSpPr>
        <p:spPr/>
        <p:txBody>
          <a:bodyPr/>
          <a:lstStyle/>
          <a:p>
            <a:fld id="{3AB4E190-67A4-45D7-9A0F-F3CDE87C54D3}" type="slidenum">
              <a:rPr lang="en-ZW" smtClean="0"/>
              <a:t>‹#›</a:t>
            </a:fld>
            <a:endParaRPr lang="en-ZW" dirty="0"/>
          </a:p>
        </p:txBody>
      </p:sp>
    </p:spTree>
    <p:extLst>
      <p:ext uri="{BB962C8B-B14F-4D97-AF65-F5344CB8AC3E}">
        <p14:creationId xmlns:p14="http://schemas.microsoft.com/office/powerpoint/2010/main" val="4122580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ZW"/>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W"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7959CE-6B1D-4538-BC66-84E2E4C41034}" type="datetime1">
              <a:rPr lang="en-ZW" smtClean="0"/>
              <a:t>3/4/2016</a:t>
            </a:fld>
            <a:endParaRPr lang="en-ZW" dirty="0"/>
          </a:p>
        </p:txBody>
      </p:sp>
      <p:sp>
        <p:nvSpPr>
          <p:cNvPr id="6" name="Footer Placeholder 5"/>
          <p:cNvSpPr>
            <a:spLocks noGrp="1"/>
          </p:cNvSpPr>
          <p:nvPr>
            <p:ph type="ftr" sz="quarter" idx="11"/>
          </p:nvPr>
        </p:nvSpPr>
        <p:spPr/>
        <p:txBody>
          <a:bodyPr/>
          <a:lstStyle/>
          <a:p>
            <a:r>
              <a:rPr lang="en-ZW" dirty="0" smtClean="0"/>
              <a:t>Competition and Consumer Protection Commission</a:t>
            </a:r>
            <a:endParaRPr lang="en-ZW" dirty="0"/>
          </a:p>
        </p:txBody>
      </p:sp>
      <p:sp>
        <p:nvSpPr>
          <p:cNvPr id="7" name="Slide Number Placeholder 6"/>
          <p:cNvSpPr>
            <a:spLocks noGrp="1"/>
          </p:cNvSpPr>
          <p:nvPr>
            <p:ph type="sldNum" sz="quarter" idx="12"/>
          </p:nvPr>
        </p:nvSpPr>
        <p:spPr/>
        <p:txBody>
          <a:bodyPr/>
          <a:lstStyle/>
          <a:p>
            <a:fld id="{3AB4E190-67A4-45D7-9A0F-F3CDE87C54D3}" type="slidenum">
              <a:rPr lang="en-ZW" smtClean="0"/>
              <a:t>‹#›</a:t>
            </a:fld>
            <a:endParaRPr lang="en-ZW" dirty="0"/>
          </a:p>
        </p:txBody>
      </p:sp>
    </p:spTree>
    <p:extLst>
      <p:ext uri="{BB962C8B-B14F-4D97-AF65-F5344CB8AC3E}">
        <p14:creationId xmlns:p14="http://schemas.microsoft.com/office/powerpoint/2010/main" val="380581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microsoft.com/office/2007/relationships/hdphoto" Target="../media/hdphoto1.wdp"/></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alphaModFix amt="10000"/>
            <a:lum/>
            <a:extLst>
              <a:ext uri="{BEBA8EAE-BF5A-486C-A8C5-ECC9F3942E4B}">
                <a14:imgProps xmlns:a14="http://schemas.microsoft.com/office/drawing/2010/main">
                  <a14:imgLayer r:embed="rId14">
                    <a14:imgEffect>
                      <a14:colorTemperature colorTemp="6000"/>
                    </a14:imgEffect>
                    <a14:imgEffect>
                      <a14:brightnessContrast contrast="40000"/>
                    </a14:imgEffect>
                  </a14:imgLayer>
                </a14:imgProps>
              </a:ext>
            </a:extLst>
          </a:blip>
          <a:srcRect/>
          <a:stretch>
            <a:fillRect l="30000" t="20000" r="30000" b="2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W"/>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751270-9402-4DF2-8E4C-954FCA14F3F0}" type="datetime1">
              <a:rPr lang="en-ZW" smtClean="0"/>
              <a:t>3/4/2016</a:t>
            </a:fld>
            <a:endParaRPr lang="en-ZW"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W" dirty="0" smtClean="0"/>
              <a:t>Competition and Consumer Protection Commission</a:t>
            </a:r>
            <a:endParaRPr lang="en-ZW"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B4E190-67A4-45D7-9A0F-F3CDE87C54D3}" type="slidenum">
              <a:rPr lang="en-ZW" smtClean="0"/>
              <a:t>‹#›</a:t>
            </a:fld>
            <a:endParaRPr lang="en-ZW" dirty="0"/>
          </a:p>
        </p:txBody>
      </p:sp>
    </p:spTree>
    <p:extLst>
      <p:ext uri="{BB962C8B-B14F-4D97-AF65-F5344CB8AC3E}">
        <p14:creationId xmlns:p14="http://schemas.microsoft.com/office/powerpoint/2010/main" val="29799064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alphaModFix amt="10000"/>
            <a:lum/>
            <a:extLst>
              <a:ext uri="{BEBA8EAE-BF5A-486C-A8C5-ECC9F3942E4B}">
                <a14:imgProps xmlns:a14="http://schemas.microsoft.com/office/drawing/2010/main">
                  <a14:imgLayer r:embed="rId14">
                    <a14:imgEffect>
                      <a14:colorTemperature colorTemp="6000"/>
                    </a14:imgEffect>
                    <a14:imgEffect>
                      <a14:brightnessContrast contrast="40000"/>
                    </a14:imgEffect>
                  </a14:imgLayer>
                </a14:imgProps>
              </a:ext>
            </a:extLst>
          </a:blip>
          <a:srcRect/>
          <a:stretch>
            <a:fillRect l="30000" t="20000" r="30000" b="2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W"/>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91FC52-448C-428B-B1F1-3886101E338E}" type="datetime1">
              <a:rPr lang="en-ZW" smtClean="0"/>
              <a:t>3/4/2016</a:t>
            </a:fld>
            <a:endParaRPr lang="en-ZW"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W" dirty="0" smtClean="0"/>
              <a:t>Competition and Consumer Protection Commission</a:t>
            </a:r>
            <a:endParaRPr lang="en-ZW"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379EF-EFBA-4758-AE02-E05DBE7AB0BF}" type="slidenum">
              <a:rPr lang="en-ZW" smtClean="0"/>
              <a:t>‹#›</a:t>
            </a:fld>
            <a:endParaRPr lang="en-ZW" dirty="0"/>
          </a:p>
        </p:txBody>
      </p:sp>
    </p:spTree>
    <p:extLst>
      <p:ext uri="{BB962C8B-B14F-4D97-AF65-F5344CB8AC3E}">
        <p14:creationId xmlns:p14="http://schemas.microsoft.com/office/powerpoint/2010/main" val="104046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alphaModFix amt="10000"/>
            <a:lum/>
            <a:extLst>
              <a:ext uri="{BEBA8EAE-BF5A-486C-A8C5-ECC9F3942E4B}">
                <a14:imgProps xmlns:a14="http://schemas.microsoft.com/office/drawing/2010/main">
                  <a14:imgLayer r:embed="rId14">
                    <a14:imgEffect>
                      <a14:colorTemperature colorTemp="6000"/>
                    </a14:imgEffect>
                    <a14:imgEffect>
                      <a14:brightnessContrast contrast="40000"/>
                    </a14:imgEffect>
                  </a14:imgLayer>
                </a14:imgProps>
              </a:ext>
            </a:extLst>
          </a:blip>
          <a:srcRect/>
          <a:stretch>
            <a:fillRect l="30000" t="20000" r="30000" b="2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W"/>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AD278-5366-4142-A186-E9FF3C8F41C9}" type="datetime1">
              <a:rPr lang="en-ZW" smtClean="0"/>
              <a:t>3/4/2016</a:t>
            </a:fld>
            <a:endParaRPr lang="en-ZW"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W" dirty="0" smtClean="0"/>
              <a:t>Competition and Consumer Protection Commission</a:t>
            </a:r>
            <a:endParaRPr lang="en-ZW"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24B62A-E264-4742-8559-7C7B899551EC}" type="slidenum">
              <a:rPr lang="en-ZW" smtClean="0"/>
              <a:t>‹#›</a:t>
            </a:fld>
            <a:endParaRPr lang="en-ZW" dirty="0"/>
          </a:p>
        </p:txBody>
      </p:sp>
    </p:spTree>
    <p:extLst>
      <p:ext uri="{BB962C8B-B14F-4D97-AF65-F5344CB8AC3E}">
        <p14:creationId xmlns:p14="http://schemas.microsoft.com/office/powerpoint/2010/main" val="32578483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extLst>
              <a:ext uri="{BEBA8EAE-BF5A-486C-A8C5-ECC9F3942E4B}">
                <a14:imgProps xmlns:a14="http://schemas.microsoft.com/office/drawing/2010/main">
                  <a14:imgLayer r:embed="rId14">
                    <a14:imgEffect>
                      <a14:colorTemperature colorTemp="6000"/>
                    </a14:imgEffect>
                    <a14:imgEffect>
                      <a14:brightnessContrast contrast="40000"/>
                    </a14:imgEffect>
                  </a14:imgLayer>
                </a14:imgProps>
              </a:ext>
            </a:extLst>
          </a:blip>
          <a:srcRect/>
          <a:stretch>
            <a:fillRect l="30000" t="20000" r="30000" b="20000"/>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E751270-9402-4DF2-8E4C-954FCA14F3F0}" type="datetime1">
              <a:rPr lang="en-ZW" smtClean="0"/>
              <a:t>3/4/2016</a:t>
            </a:fld>
            <a:endParaRPr lang="en-ZW" dirty="0"/>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ZW" dirty="0" smtClean="0"/>
              <a:t>Competition and Consumer Protection Commission</a:t>
            </a:r>
            <a:endParaRPr lang="en-ZW" dirty="0"/>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B4E190-67A4-45D7-9A0F-F3CDE87C54D3}" type="slidenum">
              <a:rPr lang="en-ZW" smtClean="0"/>
              <a:t>‹#›</a:t>
            </a:fld>
            <a:endParaRPr lang="en-ZW"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762000"/>
            <a:ext cx="9144000" cy="6096000"/>
            <a:chOff x="0" y="762000"/>
            <a:chExt cx="9144000" cy="6096000"/>
          </a:xfrm>
        </p:grpSpPr>
        <p:cxnSp>
          <p:nvCxnSpPr>
            <p:cNvPr id="8" name="Straight Connector 7"/>
            <p:cNvCxnSpPr/>
            <p:nvPr/>
          </p:nvCxnSpPr>
          <p:spPr>
            <a:xfrm>
              <a:off x="0" y="7620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0" y="762000"/>
              <a:ext cx="762000" cy="609600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ZW" dirty="0"/>
            </a:p>
          </p:txBody>
        </p:sp>
      </p:grpSp>
      <p:sp>
        <p:nvSpPr>
          <p:cNvPr id="11" name="Rectangle 10"/>
          <p:cNvSpPr/>
          <p:nvPr/>
        </p:nvSpPr>
        <p:spPr>
          <a:xfrm>
            <a:off x="762000" y="6611779"/>
            <a:ext cx="8382000" cy="276999"/>
          </a:xfrm>
          <a:prstGeom prst="rect">
            <a:avLst/>
          </a:prstGeom>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lvl="0" algn="ctr"/>
            <a:r>
              <a:rPr lang="en-ZW" sz="1200" b="1" dirty="0">
                <a:latin typeface="Raavi" pitchFamily="34" charset="0"/>
                <a:cs typeface="Raavi" pitchFamily="34" charset="0"/>
              </a:rPr>
              <a:t>Competition &amp; Consumer </a:t>
            </a:r>
            <a:r>
              <a:rPr lang="en-ZW" sz="1200" b="1" dirty="0">
                <a:solidFill>
                  <a:srgbClr val="7030A0"/>
                </a:solidFill>
                <a:latin typeface="Raavi" pitchFamily="34" charset="0"/>
                <a:cs typeface="Raavi" pitchFamily="34" charset="0"/>
              </a:rPr>
              <a:t>Protection</a:t>
            </a:r>
            <a:r>
              <a:rPr lang="en-ZW" sz="1200" b="1" dirty="0">
                <a:latin typeface="Raavi" pitchFamily="34" charset="0"/>
                <a:cs typeface="Raavi" pitchFamily="34" charset="0"/>
              </a:rPr>
              <a:t> Commission </a:t>
            </a:r>
          </a:p>
        </p:txBody>
      </p:sp>
      <p:sp>
        <p:nvSpPr>
          <p:cNvPr id="17" name="Title 16"/>
          <p:cNvSpPr>
            <a:spLocks noGrp="1"/>
          </p:cNvSpPr>
          <p:nvPr>
            <p:ph type="title"/>
          </p:nvPr>
        </p:nvSpPr>
        <p:spPr>
          <a:xfrm>
            <a:off x="1295400" y="914400"/>
            <a:ext cx="7007352" cy="1828800"/>
          </a:xfrm>
        </p:spPr>
        <p:txBody>
          <a:bodyPr/>
          <a:lstStyle/>
          <a:p>
            <a:pPr algn="ctr"/>
            <a:r>
              <a:rPr lang="en-ZA" sz="2400" dirty="0">
                <a:solidFill>
                  <a:schemeClr val="bg1"/>
                </a:solidFill>
                <a:effectLst/>
                <a:latin typeface="+mn-lt"/>
              </a:rPr>
              <a:t>CARTEL ENFORCEMENT: DEVELOPMENTS IN LENIENCY, PENALTY DETERMINATION AND REGIONAL COOPERATION</a:t>
            </a:r>
            <a:r>
              <a:rPr lang="en-ZA" sz="2400" dirty="0">
                <a:effectLst/>
              </a:rPr>
              <a:t/>
            </a:r>
            <a:br>
              <a:rPr lang="en-ZA" sz="2400" dirty="0">
                <a:effectLst/>
              </a:rPr>
            </a:br>
            <a:endParaRPr lang="en-ZA" sz="2400" dirty="0">
              <a:solidFill>
                <a:schemeClr val="bg1"/>
              </a:solidFill>
              <a:latin typeface="+mn-lt"/>
            </a:endParaRPr>
          </a:p>
        </p:txBody>
      </p:sp>
      <p:sp>
        <p:nvSpPr>
          <p:cNvPr id="18" name="Text Placeholder 17"/>
          <p:cNvSpPr>
            <a:spLocks noGrp="1"/>
          </p:cNvSpPr>
          <p:nvPr>
            <p:ph type="body" idx="1"/>
          </p:nvPr>
        </p:nvSpPr>
        <p:spPr>
          <a:xfrm>
            <a:off x="1295400" y="2819400"/>
            <a:ext cx="7007352" cy="2743200"/>
          </a:xfrm>
        </p:spPr>
        <p:txBody>
          <a:bodyPr>
            <a:normAutofit fontScale="40000" lnSpcReduction="20000"/>
          </a:bodyPr>
          <a:lstStyle/>
          <a:p>
            <a:pPr algn="ctr"/>
            <a:endParaRPr lang="en-ZA" dirty="0" smtClean="0"/>
          </a:p>
          <a:p>
            <a:pPr algn="ctr"/>
            <a:r>
              <a:rPr lang="en-ZA" sz="4500" b="1" dirty="0" smtClean="0">
                <a:solidFill>
                  <a:schemeClr val="bg1"/>
                </a:solidFill>
              </a:rPr>
              <a:t>By</a:t>
            </a:r>
          </a:p>
          <a:p>
            <a:pPr algn="ctr"/>
            <a:endParaRPr lang="en-ZA" sz="4500" b="1" dirty="0" smtClean="0">
              <a:solidFill>
                <a:schemeClr val="bg1"/>
              </a:solidFill>
            </a:endParaRPr>
          </a:p>
          <a:p>
            <a:pPr algn="ctr"/>
            <a:r>
              <a:rPr lang="en-ZA" sz="4500" b="1" dirty="0" smtClean="0">
                <a:solidFill>
                  <a:schemeClr val="bg1"/>
                </a:solidFill>
              </a:rPr>
              <a:t>Joseph Kaumba</a:t>
            </a:r>
          </a:p>
          <a:p>
            <a:pPr algn="ctr"/>
            <a:r>
              <a:rPr lang="en-ZA" sz="4500" b="1" dirty="0" smtClean="0">
                <a:solidFill>
                  <a:schemeClr val="bg1"/>
                </a:solidFill>
              </a:rPr>
              <a:t>Shadreck Milezhi </a:t>
            </a:r>
          </a:p>
          <a:p>
            <a:pPr algn="ctr"/>
            <a:r>
              <a:rPr lang="en-ZA" sz="4500" b="1" dirty="0" smtClean="0">
                <a:solidFill>
                  <a:schemeClr val="bg1"/>
                </a:solidFill>
              </a:rPr>
              <a:t>Suzgo Luhanga</a:t>
            </a:r>
          </a:p>
          <a:p>
            <a:pPr algn="ctr"/>
            <a:endParaRPr lang="en-ZA" sz="4500" b="1" dirty="0" smtClean="0">
              <a:solidFill>
                <a:schemeClr val="bg1"/>
              </a:solidFill>
            </a:endParaRPr>
          </a:p>
          <a:p>
            <a:pPr algn="ctr"/>
            <a:r>
              <a:rPr lang="en-ZA" sz="4500" b="1" dirty="0" smtClean="0">
                <a:solidFill>
                  <a:schemeClr val="bg1"/>
                </a:solidFill>
              </a:rPr>
              <a:t> </a:t>
            </a:r>
            <a:endParaRPr lang="en-ZA" sz="4500" b="1" dirty="0" smtClean="0">
              <a:solidFill>
                <a:schemeClr val="bg1"/>
              </a:solidFill>
            </a:endParaRPr>
          </a:p>
          <a:p>
            <a:pPr algn="ctr"/>
            <a:r>
              <a:rPr lang="en-US" sz="4400" b="1" dirty="0" smtClean="0">
                <a:solidFill>
                  <a:schemeClr val="bg1"/>
                </a:solidFill>
              </a:rPr>
              <a:t>2</a:t>
            </a:r>
            <a:r>
              <a:rPr lang="en-US" sz="4400" b="1" baseline="30000" dirty="0" smtClean="0">
                <a:solidFill>
                  <a:schemeClr val="bg1"/>
                </a:solidFill>
              </a:rPr>
              <a:t>ND</a:t>
            </a:r>
            <a:r>
              <a:rPr lang="en-US" sz="4400" b="1" dirty="0" smtClean="0">
                <a:solidFill>
                  <a:schemeClr val="bg1"/>
                </a:solidFill>
              </a:rPr>
              <a:t> ANNUAL COMPETITION AND ECONOMIC REGULATION WEEK HELD AT AVANI HOTEL IN LIVINGSTONE </a:t>
            </a:r>
            <a:endParaRPr lang="en-ZA" sz="4500" b="1" dirty="0" smtClean="0">
              <a:solidFill>
                <a:schemeClr val="bg1"/>
              </a:solidFill>
            </a:endParaRPr>
          </a:p>
          <a:p>
            <a:pPr algn="ctr"/>
            <a:endParaRPr lang="en-ZA" sz="4500" b="1" dirty="0">
              <a:solidFill>
                <a:schemeClr val="bg1"/>
              </a:solidFill>
            </a:endParaRPr>
          </a:p>
          <a:p>
            <a:pPr algn="ctr"/>
            <a:endParaRPr lang="en-ZA" sz="4500" b="1" dirty="0">
              <a:solidFill>
                <a:schemeClr val="bg1"/>
              </a:solidFill>
            </a:endParaRPr>
          </a:p>
          <a:p>
            <a:pPr algn="ctr"/>
            <a:endParaRPr lang="en-ZA" sz="4500" b="1" dirty="0" smtClean="0">
              <a:solidFill>
                <a:schemeClr val="bg1"/>
              </a:solidFill>
            </a:endParaRPr>
          </a:p>
          <a:p>
            <a:endParaRPr lang="en-ZA" dirty="0" smtClean="0"/>
          </a:p>
          <a:p>
            <a:endParaRPr lang="en-ZA" dirty="0"/>
          </a:p>
        </p:txBody>
      </p:sp>
    </p:spTree>
    <p:extLst>
      <p:ext uri="{BB962C8B-B14F-4D97-AF65-F5344CB8AC3E}">
        <p14:creationId xmlns:p14="http://schemas.microsoft.com/office/powerpoint/2010/main" val="16851558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pPr algn="ctr"/>
            <a:r>
              <a:rPr lang="en-ZA" sz="2800" b="1" dirty="0" smtClean="0">
                <a:solidFill>
                  <a:schemeClr val="tx1"/>
                </a:solidFill>
                <a:latin typeface="+mn-lt"/>
              </a:rPr>
              <a:t>PENALTY DETERMINATION…cont’d</a:t>
            </a:r>
            <a:endParaRPr lang="en-ZA" sz="2800" b="1" dirty="0">
              <a:solidFill>
                <a:schemeClr val="tx1"/>
              </a:solidFill>
              <a:latin typeface="+mn-lt"/>
            </a:endParaRPr>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pPr marL="0" indent="0" algn="just">
              <a:buNone/>
            </a:pPr>
            <a:r>
              <a:rPr lang="en-GB" i="1" dirty="0" smtClean="0"/>
              <a:t>    </a:t>
            </a:r>
            <a:r>
              <a:rPr lang="en-GB" sz="2800" i="1" dirty="0" smtClean="0"/>
              <a:t>South Africa</a:t>
            </a:r>
          </a:p>
          <a:p>
            <a:pPr algn="just"/>
            <a:r>
              <a:rPr lang="en-ZA" sz="2800" dirty="0"/>
              <a:t>T</a:t>
            </a:r>
            <a:r>
              <a:rPr lang="en-ZA" sz="2800" dirty="0" smtClean="0"/>
              <a:t>he </a:t>
            </a:r>
            <a:r>
              <a:rPr lang="en-ZA" sz="2800" dirty="0"/>
              <a:t>determination of penalties for cartel infringement is stipulated clearly in the six step methodology of the Guidelines for the determination of administrative penalties for prohibited </a:t>
            </a:r>
            <a:r>
              <a:rPr lang="en-ZA" sz="2800" dirty="0" smtClean="0"/>
              <a:t>practices.</a:t>
            </a:r>
          </a:p>
          <a:p>
            <a:pPr algn="just"/>
            <a:r>
              <a:rPr lang="en-ZA" sz="2800" dirty="0"/>
              <a:t>The six step methodology of determining fines includes: </a:t>
            </a:r>
            <a:r>
              <a:rPr lang="en-ZA" sz="2400" i="1" dirty="0"/>
              <a:t>determination of affected turnover, calculation of the base amount, duration of the contravention, statutory limit of 10% annual turnover and aggravating and mitigating factors</a:t>
            </a:r>
            <a:r>
              <a:rPr lang="en-ZA" sz="2400" i="1" dirty="0" smtClean="0"/>
              <a:t>.</a:t>
            </a:r>
          </a:p>
          <a:p>
            <a:pPr algn="just"/>
            <a:r>
              <a:rPr lang="en-ZA" sz="2800" dirty="0"/>
              <a:t>When determining the affected turnover, the South African Competition Commission considers the annual turnover of the firm in South Africa and exports based on the sales of products or services that can be said to have been affected by the contravention</a:t>
            </a:r>
            <a:endParaRPr lang="en-ZA" sz="2800" i="1" dirty="0" smtClean="0"/>
          </a:p>
        </p:txBody>
      </p:sp>
      <p:sp>
        <p:nvSpPr>
          <p:cNvPr id="4" name="Date Placeholder 3"/>
          <p:cNvSpPr>
            <a:spLocks noGrp="1"/>
          </p:cNvSpPr>
          <p:nvPr>
            <p:ph type="dt" sz="half" idx="10"/>
          </p:nvPr>
        </p:nvSpPr>
        <p:spPr/>
        <p:txBody>
          <a:bodyPr/>
          <a:lstStyle/>
          <a:p>
            <a:fld id="{B81E13A6-E05A-4CB0-A878-AE0F9D67F66D}" type="datetime1">
              <a:rPr lang="en-ZW" smtClean="0"/>
              <a:t>3/4/2016</a:t>
            </a:fld>
            <a:endParaRPr lang="en-ZW" dirty="0"/>
          </a:p>
        </p:txBody>
      </p:sp>
      <p:sp>
        <p:nvSpPr>
          <p:cNvPr id="5" name="Footer Placeholder 4"/>
          <p:cNvSpPr>
            <a:spLocks noGrp="1"/>
          </p:cNvSpPr>
          <p:nvPr>
            <p:ph type="ftr" sz="quarter" idx="11"/>
          </p:nvPr>
        </p:nvSpPr>
        <p:spPr>
          <a:xfrm>
            <a:off x="2743200" y="6477000"/>
            <a:ext cx="4114800" cy="381000"/>
          </a:xfrm>
        </p:spPr>
        <p:txBody>
          <a:bodyPr/>
          <a:lstStyle/>
          <a:p>
            <a:pPr lvl="0"/>
            <a:r>
              <a:rPr lang="en-ZW" b="1" dirty="0">
                <a:latin typeface="Raavi" pitchFamily="34" charset="0"/>
                <a:cs typeface="Raavi" pitchFamily="34" charset="0"/>
              </a:rPr>
              <a:t>Competition &amp; Consumer </a:t>
            </a:r>
            <a:r>
              <a:rPr lang="en-ZW" b="1" dirty="0">
                <a:solidFill>
                  <a:srgbClr val="7030A0"/>
                </a:solidFill>
                <a:latin typeface="Raavi" pitchFamily="34" charset="0"/>
                <a:cs typeface="Raavi" pitchFamily="34" charset="0"/>
              </a:rPr>
              <a:t>Protection</a:t>
            </a:r>
            <a:r>
              <a:rPr lang="en-ZW" b="1" dirty="0">
                <a:latin typeface="Raavi" pitchFamily="34" charset="0"/>
                <a:cs typeface="Raavi" pitchFamily="34" charset="0"/>
              </a:rPr>
              <a:t> Commission </a:t>
            </a:r>
          </a:p>
          <a:p>
            <a:endParaRPr lang="en-ZW" dirty="0"/>
          </a:p>
        </p:txBody>
      </p:sp>
      <p:sp>
        <p:nvSpPr>
          <p:cNvPr id="6" name="Slide Number Placeholder 5"/>
          <p:cNvSpPr>
            <a:spLocks noGrp="1"/>
          </p:cNvSpPr>
          <p:nvPr>
            <p:ph type="sldNum" sz="quarter" idx="12"/>
          </p:nvPr>
        </p:nvSpPr>
        <p:spPr/>
        <p:txBody>
          <a:bodyPr/>
          <a:lstStyle/>
          <a:p>
            <a:fld id="{3AB4E190-67A4-45D7-9A0F-F3CDE87C54D3}" type="slidenum">
              <a:rPr lang="en-ZW" smtClean="0"/>
              <a:t>10</a:t>
            </a:fld>
            <a:endParaRPr lang="en-ZW" dirty="0"/>
          </a:p>
        </p:txBody>
      </p:sp>
    </p:spTree>
    <p:extLst>
      <p:ext uri="{BB962C8B-B14F-4D97-AF65-F5344CB8AC3E}">
        <p14:creationId xmlns:p14="http://schemas.microsoft.com/office/powerpoint/2010/main" val="3930772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pPr algn="ctr"/>
            <a:r>
              <a:rPr lang="en-ZA" sz="2800" b="1" dirty="0" smtClean="0">
                <a:solidFill>
                  <a:schemeClr val="tx1"/>
                </a:solidFill>
                <a:latin typeface="+mn-lt"/>
              </a:rPr>
              <a:t>PENALTY DETERMINATION…cont’d</a:t>
            </a:r>
            <a:endParaRPr lang="en-ZA" sz="2800" b="1" dirty="0">
              <a:solidFill>
                <a:schemeClr val="tx1"/>
              </a:solidFill>
              <a:latin typeface="+mn-lt"/>
            </a:endParaRPr>
          </a:p>
        </p:txBody>
      </p:sp>
      <p:sp>
        <p:nvSpPr>
          <p:cNvPr id="3" name="Content Placeholder 2"/>
          <p:cNvSpPr>
            <a:spLocks noGrp="1"/>
          </p:cNvSpPr>
          <p:nvPr>
            <p:ph idx="1"/>
          </p:nvPr>
        </p:nvSpPr>
        <p:spPr>
          <a:xfrm>
            <a:off x="457200" y="1295400"/>
            <a:ext cx="8229600" cy="5029200"/>
          </a:xfrm>
        </p:spPr>
        <p:txBody>
          <a:bodyPr>
            <a:normAutofit fontScale="92500" lnSpcReduction="10000"/>
          </a:bodyPr>
          <a:lstStyle/>
          <a:p>
            <a:pPr marL="0" indent="0" algn="just">
              <a:buNone/>
            </a:pPr>
            <a:r>
              <a:rPr lang="en-GB" i="1" dirty="0" smtClean="0"/>
              <a:t>    </a:t>
            </a:r>
            <a:r>
              <a:rPr lang="en-GB" sz="2800" i="1" dirty="0" smtClean="0"/>
              <a:t>Zambia</a:t>
            </a:r>
          </a:p>
          <a:p>
            <a:pPr algn="just"/>
            <a:r>
              <a:rPr lang="en-ZA" sz="2800" dirty="0" smtClean="0"/>
              <a:t>Under the </a:t>
            </a:r>
            <a:r>
              <a:rPr lang="en-ZA" sz="2800" dirty="0"/>
              <a:t>Competition and Consumer Protection Act No. 24 of </a:t>
            </a:r>
            <a:r>
              <a:rPr lang="en-ZA" sz="2800" dirty="0" smtClean="0"/>
              <a:t>2010, CCPC can impose a fine not </a:t>
            </a:r>
            <a:r>
              <a:rPr lang="en-ZA" sz="2800" dirty="0"/>
              <a:t>exceeding 10% of annual turnover of the enterprise involved in a cartel. </a:t>
            </a:r>
            <a:endParaRPr lang="en-ZA" sz="2800" dirty="0" smtClean="0"/>
          </a:p>
          <a:p>
            <a:pPr algn="just"/>
            <a:r>
              <a:rPr lang="en-ZA" sz="2800" dirty="0"/>
              <a:t>P</a:t>
            </a:r>
            <a:r>
              <a:rPr lang="en-ZA" sz="2800" dirty="0" smtClean="0"/>
              <a:t>ersons </a:t>
            </a:r>
            <a:r>
              <a:rPr lang="en-ZA" sz="2800" dirty="0"/>
              <a:t>involved in a cartel </a:t>
            </a:r>
            <a:r>
              <a:rPr lang="en-ZA" sz="2800" dirty="0" smtClean="0"/>
              <a:t>are also liable </a:t>
            </a:r>
            <a:r>
              <a:rPr lang="en-ZA" sz="2800" dirty="0"/>
              <a:t>upon conviction to a fine not exceeding five hundred penalty units or imprisonment for a period not exceeding five </a:t>
            </a:r>
            <a:r>
              <a:rPr lang="en-ZA" sz="2800" dirty="0" smtClean="0"/>
              <a:t>years or both.</a:t>
            </a:r>
          </a:p>
          <a:p>
            <a:pPr algn="just"/>
            <a:r>
              <a:rPr lang="en-ZA" sz="2800" dirty="0"/>
              <a:t>Based on </a:t>
            </a:r>
            <a:r>
              <a:rPr lang="en-ZA" sz="2800" dirty="0" smtClean="0"/>
              <a:t>successful cartel </a:t>
            </a:r>
            <a:r>
              <a:rPr lang="en-ZA" sz="2800" dirty="0"/>
              <a:t>cases, the maximum amount of fines that the Commission imposed on cartels was </a:t>
            </a:r>
            <a:r>
              <a:rPr lang="en-ZA" sz="2800" dirty="0" smtClean="0"/>
              <a:t>2% </a:t>
            </a:r>
            <a:r>
              <a:rPr lang="en-ZA" sz="2800" dirty="0"/>
              <a:t>of annual turnover in the case of </a:t>
            </a:r>
            <a:r>
              <a:rPr lang="en-ZA" sz="2800" b="1" i="1" dirty="0"/>
              <a:t>Top Gear and Nine </a:t>
            </a:r>
            <a:r>
              <a:rPr lang="en-ZA" sz="2800" b="1" i="1" dirty="0" smtClean="0"/>
              <a:t>others.</a:t>
            </a:r>
            <a:endParaRPr lang="en-ZA" sz="2800" i="1" dirty="0" smtClean="0"/>
          </a:p>
        </p:txBody>
      </p:sp>
      <p:sp>
        <p:nvSpPr>
          <p:cNvPr id="4" name="Date Placeholder 3"/>
          <p:cNvSpPr>
            <a:spLocks noGrp="1"/>
          </p:cNvSpPr>
          <p:nvPr>
            <p:ph type="dt" sz="half" idx="10"/>
          </p:nvPr>
        </p:nvSpPr>
        <p:spPr/>
        <p:txBody>
          <a:bodyPr/>
          <a:lstStyle/>
          <a:p>
            <a:fld id="{B81E13A6-E05A-4CB0-A878-AE0F9D67F66D}" type="datetime1">
              <a:rPr lang="en-ZW" smtClean="0"/>
              <a:t>3/4/2016</a:t>
            </a:fld>
            <a:endParaRPr lang="en-ZW" dirty="0"/>
          </a:p>
        </p:txBody>
      </p:sp>
      <p:sp>
        <p:nvSpPr>
          <p:cNvPr id="5" name="Footer Placeholder 4"/>
          <p:cNvSpPr>
            <a:spLocks noGrp="1"/>
          </p:cNvSpPr>
          <p:nvPr>
            <p:ph type="ftr" sz="quarter" idx="11"/>
          </p:nvPr>
        </p:nvSpPr>
        <p:spPr>
          <a:xfrm>
            <a:off x="2743200" y="6477000"/>
            <a:ext cx="4114800" cy="381000"/>
          </a:xfrm>
        </p:spPr>
        <p:txBody>
          <a:bodyPr/>
          <a:lstStyle/>
          <a:p>
            <a:pPr lvl="0"/>
            <a:r>
              <a:rPr lang="en-ZW" b="1" dirty="0">
                <a:latin typeface="Raavi" pitchFamily="34" charset="0"/>
                <a:cs typeface="Raavi" pitchFamily="34" charset="0"/>
              </a:rPr>
              <a:t>Competition &amp; Consumer </a:t>
            </a:r>
            <a:r>
              <a:rPr lang="en-ZW" b="1" dirty="0">
                <a:solidFill>
                  <a:srgbClr val="7030A0"/>
                </a:solidFill>
                <a:latin typeface="Raavi" pitchFamily="34" charset="0"/>
                <a:cs typeface="Raavi" pitchFamily="34" charset="0"/>
              </a:rPr>
              <a:t>Protection</a:t>
            </a:r>
            <a:r>
              <a:rPr lang="en-ZW" b="1" dirty="0">
                <a:latin typeface="Raavi" pitchFamily="34" charset="0"/>
                <a:cs typeface="Raavi" pitchFamily="34" charset="0"/>
              </a:rPr>
              <a:t> Commission </a:t>
            </a:r>
          </a:p>
          <a:p>
            <a:endParaRPr lang="en-ZW" dirty="0"/>
          </a:p>
        </p:txBody>
      </p:sp>
      <p:sp>
        <p:nvSpPr>
          <p:cNvPr id="6" name="Slide Number Placeholder 5"/>
          <p:cNvSpPr>
            <a:spLocks noGrp="1"/>
          </p:cNvSpPr>
          <p:nvPr>
            <p:ph type="sldNum" sz="quarter" idx="12"/>
          </p:nvPr>
        </p:nvSpPr>
        <p:spPr/>
        <p:txBody>
          <a:bodyPr/>
          <a:lstStyle/>
          <a:p>
            <a:fld id="{3AB4E190-67A4-45D7-9A0F-F3CDE87C54D3}" type="slidenum">
              <a:rPr lang="en-ZW" smtClean="0"/>
              <a:t>11</a:t>
            </a:fld>
            <a:endParaRPr lang="en-ZW" dirty="0"/>
          </a:p>
        </p:txBody>
      </p:sp>
    </p:spTree>
    <p:extLst>
      <p:ext uri="{BB962C8B-B14F-4D97-AF65-F5344CB8AC3E}">
        <p14:creationId xmlns:p14="http://schemas.microsoft.com/office/powerpoint/2010/main" val="345505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pPr algn="ctr"/>
            <a:r>
              <a:rPr lang="en-ZA" sz="2800" b="1" dirty="0" smtClean="0">
                <a:solidFill>
                  <a:schemeClr val="tx1"/>
                </a:solidFill>
                <a:latin typeface="+mn-lt"/>
              </a:rPr>
              <a:t>PENALTY DETERMINATION…cont’d</a:t>
            </a:r>
            <a:endParaRPr lang="en-ZA" sz="2800" b="1" dirty="0">
              <a:solidFill>
                <a:schemeClr val="tx1"/>
              </a:solidFill>
              <a:latin typeface="+mn-lt"/>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lgn="just">
              <a:buNone/>
            </a:pPr>
            <a:r>
              <a:rPr lang="en-GB" i="1" dirty="0" smtClean="0"/>
              <a:t>    </a:t>
            </a:r>
            <a:r>
              <a:rPr lang="en-GB" sz="2800" i="1" dirty="0" smtClean="0"/>
              <a:t>Relevant Observations</a:t>
            </a:r>
          </a:p>
          <a:p>
            <a:pPr lvl="0" algn="just"/>
            <a:r>
              <a:rPr lang="en-ZA" sz="2800" dirty="0"/>
              <a:t>The European Union, South Africa and United States have all developed </a:t>
            </a:r>
            <a:r>
              <a:rPr lang="en-ZA" sz="2800" dirty="0" smtClean="0"/>
              <a:t>fining guidelines that are specific to capturing the cartelised product(s).</a:t>
            </a:r>
          </a:p>
          <a:p>
            <a:pPr lvl="0" algn="just"/>
            <a:r>
              <a:rPr lang="en-ZA" sz="2800" dirty="0" smtClean="0"/>
              <a:t>The use of total </a:t>
            </a:r>
            <a:r>
              <a:rPr lang="en-ZA" sz="2800" dirty="0"/>
              <a:t>annual turnover </a:t>
            </a:r>
            <a:r>
              <a:rPr lang="en-ZA" sz="2800" dirty="0" smtClean="0"/>
              <a:t>may </a:t>
            </a:r>
            <a:r>
              <a:rPr lang="en-ZA" sz="2800" dirty="0"/>
              <a:t>lead to fine overcharges. </a:t>
            </a:r>
            <a:endParaRPr lang="en-ZA" sz="2800" dirty="0" smtClean="0"/>
          </a:p>
        </p:txBody>
      </p:sp>
      <p:sp>
        <p:nvSpPr>
          <p:cNvPr id="4" name="Date Placeholder 3"/>
          <p:cNvSpPr>
            <a:spLocks noGrp="1"/>
          </p:cNvSpPr>
          <p:nvPr>
            <p:ph type="dt" sz="half" idx="10"/>
          </p:nvPr>
        </p:nvSpPr>
        <p:spPr/>
        <p:txBody>
          <a:bodyPr/>
          <a:lstStyle/>
          <a:p>
            <a:fld id="{B81E13A6-E05A-4CB0-A878-AE0F9D67F66D}" type="datetime1">
              <a:rPr lang="en-ZW" smtClean="0"/>
              <a:t>3/4/2016</a:t>
            </a:fld>
            <a:endParaRPr lang="en-ZW" dirty="0"/>
          </a:p>
        </p:txBody>
      </p:sp>
      <p:sp>
        <p:nvSpPr>
          <p:cNvPr id="5" name="Footer Placeholder 4"/>
          <p:cNvSpPr>
            <a:spLocks noGrp="1"/>
          </p:cNvSpPr>
          <p:nvPr>
            <p:ph type="ftr" sz="quarter" idx="11"/>
          </p:nvPr>
        </p:nvSpPr>
        <p:spPr>
          <a:xfrm>
            <a:off x="2743200" y="6477000"/>
            <a:ext cx="4114800" cy="381000"/>
          </a:xfrm>
        </p:spPr>
        <p:txBody>
          <a:bodyPr/>
          <a:lstStyle/>
          <a:p>
            <a:pPr lvl="0"/>
            <a:r>
              <a:rPr lang="en-ZW" b="1" dirty="0">
                <a:latin typeface="Raavi" pitchFamily="34" charset="0"/>
                <a:cs typeface="Raavi" pitchFamily="34" charset="0"/>
              </a:rPr>
              <a:t>Competition &amp; Consumer </a:t>
            </a:r>
            <a:r>
              <a:rPr lang="en-ZW" b="1" dirty="0">
                <a:solidFill>
                  <a:srgbClr val="7030A0"/>
                </a:solidFill>
                <a:latin typeface="Raavi" pitchFamily="34" charset="0"/>
                <a:cs typeface="Raavi" pitchFamily="34" charset="0"/>
              </a:rPr>
              <a:t>Protection</a:t>
            </a:r>
            <a:r>
              <a:rPr lang="en-ZW" b="1" dirty="0">
                <a:latin typeface="Raavi" pitchFamily="34" charset="0"/>
                <a:cs typeface="Raavi" pitchFamily="34" charset="0"/>
              </a:rPr>
              <a:t> Commission </a:t>
            </a:r>
          </a:p>
          <a:p>
            <a:endParaRPr lang="en-ZW" dirty="0"/>
          </a:p>
        </p:txBody>
      </p:sp>
      <p:sp>
        <p:nvSpPr>
          <p:cNvPr id="6" name="Slide Number Placeholder 5"/>
          <p:cNvSpPr>
            <a:spLocks noGrp="1"/>
          </p:cNvSpPr>
          <p:nvPr>
            <p:ph type="sldNum" sz="quarter" idx="12"/>
          </p:nvPr>
        </p:nvSpPr>
        <p:spPr/>
        <p:txBody>
          <a:bodyPr/>
          <a:lstStyle/>
          <a:p>
            <a:fld id="{3AB4E190-67A4-45D7-9A0F-F3CDE87C54D3}" type="slidenum">
              <a:rPr lang="en-ZW" smtClean="0"/>
              <a:t>12</a:t>
            </a:fld>
            <a:endParaRPr lang="en-ZW" dirty="0"/>
          </a:p>
        </p:txBody>
      </p:sp>
    </p:spTree>
    <p:extLst>
      <p:ext uri="{BB962C8B-B14F-4D97-AF65-F5344CB8AC3E}">
        <p14:creationId xmlns:p14="http://schemas.microsoft.com/office/powerpoint/2010/main" val="2819992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pPr algn="ctr"/>
            <a:r>
              <a:rPr lang="en-ZA" sz="2800" b="1" dirty="0" smtClean="0">
                <a:solidFill>
                  <a:schemeClr val="tx1"/>
                </a:solidFill>
                <a:latin typeface="+mn-lt"/>
              </a:rPr>
              <a:t>REGIONAL COOPERATION</a:t>
            </a:r>
            <a:endParaRPr lang="en-ZA" sz="2800" b="1" dirty="0">
              <a:solidFill>
                <a:schemeClr val="tx1"/>
              </a:solidFill>
              <a:latin typeface="+mn-lt"/>
            </a:endParaRPr>
          </a:p>
        </p:txBody>
      </p:sp>
      <p:sp>
        <p:nvSpPr>
          <p:cNvPr id="3" name="Content Placeholder 2"/>
          <p:cNvSpPr>
            <a:spLocks noGrp="1"/>
          </p:cNvSpPr>
          <p:nvPr>
            <p:ph idx="1"/>
          </p:nvPr>
        </p:nvSpPr>
        <p:spPr>
          <a:xfrm>
            <a:off x="457200" y="1295400"/>
            <a:ext cx="8229600" cy="5029200"/>
          </a:xfrm>
        </p:spPr>
        <p:txBody>
          <a:bodyPr>
            <a:normAutofit/>
          </a:bodyPr>
          <a:lstStyle/>
          <a:p>
            <a:pPr lvl="0" algn="just"/>
            <a:r>
              <a:rPr lang="en-ZA" dirty="0" smtClean="0"/>
              <a:t>At </a:t>
            </a:r>
            <a:r>
              <a:rPr lang="en-ZA" dirty="0"/>
              <a:t>the center of an effective law enforcement strategy in the international arena is the interplay between information sharing, enforcement coordination, and the convergence of national laws. </a:t>
            </a:r>
          </a:p>
          <a:p>
            <a:pPr algn="just"/>
            <a:r>
              <a:rPr lang="en-ZW" dirty="0"/>
              <a:t>C</a:t>
            </a:r>
            <a:r>
              <a:rPr lang="en-ZW" dirty="0" smtClean="0"/>
              <a:t>ompetition </a:t>
            </a:r>
            <a:r>
              <a:rPr lang="en-ZW" dirty="0"/>
              <a:t>agencies may request information from </a:t>
            </a:r>
            <a:r>
              <a:rPr lang="en-ZW" dirty="0" smtClean="0"/>
              <a:t>their counterparts </a:t>
            </a:r>
            <a:r>
              <a:rPr lang="en-ZW" dirty="0"/>
              <a:t>at any of a cartel investigation stages; pre-investigation stage, investigation stage, and post investigation stage</a:t>
            </a:r>
            <a:r>
              <a:rPr lang="en-ZW" dirty="0" smtClean="0"/>
              <a:t>.</a:t>
            </a:r>
          </a:p>
          <a:p>
            <a:pPr lvl="0" algn="just"/>
            <a:r>
              <a:rPr lang="en-ZA" dirty="0"/>
              <a:t>The collaboration among competition agencies may involve coordinated dawn raids and information-sharing through mutual assistance </a:t>
            </a:r>
            <a:r>
              <a:rPr lang="en-ZA" i="1" dirty="0"/>
              <a:t>agreements</a:t>
            </a:r>
            <a:r>
              <a:rPr lang="en-ZA" b="1" i="1" dirty="0"/>
              <a:t>. </a:t>
            </a:r>
            <a:endParaRPr lang="en-ZA" dirty="0"/>
          </a:p>
          <a:p>
            <a:pPr algn="just"/>
            <a:endParaRPr lang="en-ZA" dirty="0"/>
          </a:p>
          <a:p>
            <a:pPr lvl="0" algn="just"/>
            <a:endParaRPr lang="en-ZA" sz="2800" dirty="0" smtClean="0"/>
          </a:p>
        </p:txBody>
      </p:sp>
      <p:sp>
        <p:nvSpPr>
          <p:cNvPr id="4" name="Date Placeholder 3"/>
          <p:cNvSpPr>
            <a:spLocks noGrp="1"/>
          </p:cNvSpPr>
          <p:nvPr>
            <p:ph type="dt" sz="half" idx="10"/>
          </p:nvPr>
        </p:nvSpPr>
        <p:spPr/>
        <p:txBody>
          <a:bodyPr/>
          <a:lstStyle/>
          <a:p>
            <a:fld id="{B81E13A6-E05A-4CB0-A878-AE0F9D67F66D}" type="datetime1">
              <a:rPr lang="en-ZW" smtClean="0"/>
              <a:t>3/4/2016</a:t>
            </a:fld>
            <a:endParaRPr lang="en-ZW" dirty="0"/>
          </a:p>
        </p:txBody>
      </p:sp>
      <p:sp>
        <p:nvSpPr>
          <p:cNvPr id="5" name="Footer Placeholder 4"/>
          <p:cNvSpPr>
            <a:spLocks noGrp="1"/>
          </p:cNvSpPr>
          <p:nvPr>
            <p:ph type="ftr" sz="quarter" idx="11"/>
          </p:nvPr>
        </p:nvSpPr>
        <p:spPr>
          <a:xfrm>
            <a:off x="2743200" y="6477000"/>
            <a:ext cx="4114800" cy="381000"/>
          </a:xfrm>
        </p:spPr>
        <p:txBody>
          <a:bodyPr/>
          <a:lstStyle/>
          <a:p>
            <a:pPr lvl="0"/>
            <a:r>
              <a:rPr lang="en-ZW" b="1" dirty="0">
                <a:latin typeface="Raavi" pitchFamily="34" charset="0"/>
                <a:cs typeface="Raavi" pitchFamily="34" charset="0"/>
              </a:rPr>
              <a:t>Competition &amp; Consumer </a:t>
            </a:r>
            <a:r>
              <a:rPr lang="en-ZW" b="1" dirty="0">
                <a:solidFill>
                  <a:srgbClr val="7030A0"/>
                </a:solidFill>
                <a:latin typeface="Raavi" pitchFamily="34" charset="0"/>
                <a:cs typeface="Raavi" pitchFamily="34" charset="0"/>
              </a:rPr>
              <a:t>Protection</a:t>
            </a:r>
            <a:r>
              <a:rPr lang="en-ZW" b="1" dirty="0">
                <a:latin typeface="Raavi" pitchFamily="34" charset="0"/>
                <a:cs typeface="Raavi" pitchFamily="34" charset="0"/>
              </a:rPr>
              <a:t> Commission </a:t>
            </a:r>
          </a:p>
          <a:p>
            <a:endParaRPr lang="en-ZW" dirty="0"/>
          </a:p>
        </p:txBody>
      </p:sp>
      <p:sp>
        <p:nvSpPr>
          <p:cNvPr id="6" name="Slide Number Placeholder 5"/>
          <p:cNvSpPr>
            <a:spLocks noGrp="1"/>
          </p:cNvSpPr>
          <p:nvPr>
            <p:ph type="sldNum" sz="quarter" idx="12"/>
          </p:nvPr>
        </p:nvSpPr>
        <p:spPr/>
        <p:txBody>
          <a:bodyPr/>
          <a:lstStyle/>
          <a:p>
            <a:fld id="{3AB4E190-67A4-45D7-9A0F-F3CDE87C54D3}" type="slidenum">
              <a:rPr lang="en-ZW" smtClean="0"/>
              <a:t>13</a:t>
            </a:fld>
            <a:endParaRPr lang="en-ZW" dirty="0"/>
          </a:p>
        </p:txBody>
      </p:sp>
    </p:spTree>
    <p:extLst>
      <p:ext uri="{BB962C8B-B14F-4D97-AF65-F5344CB8AC3E}">
        <p14:creationId xmlns:p14="http://schemas.microsoft.com/office/powerpoint/2010/main" val="101322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pPr algn="ctr"/>
            <a:r>
              <a:rPr lang="en-ZA" sz="2800" b="1" dirty="0">
                <a:solidFill>
                  <a:schemeClr val="tx1"/>
                </a:solidFill>
                <a:latin typeface="+mn-lt"/>
              </a:rPr>
              <a:t>CONCLUSION</a:t>
            </a:r>
            <a:endParaRPr lang="en-ZA" sz="2800" b="1" dirty="0">
              <a:solidFill>
                <a:schemeClr val="tx1"/>
              </a:solidFill>
              <a:latin typeface="+mn-lt"/>
            </a:endParaRPr>
          </a:p>
        </p:txBody>
      </p:sp>
      <p:sp>
        <p:nvSpPr>
          <p:cNvPr id="3" name="Content Placeholder 2"/>
          <p:cNvSpPr>
            <a:spLocks noGrp="1"/>
          </p:cNvSpPr>
          <p:nvPr>
            <p:ph idx="1"/>
          </p:nvPr>
        </p:nvSpPr>
        <p:spPr>
          <a:xfrm>
            <a:off x="457200" y="1295400"/>
            <a:ext cx="8229600" cy="5029200"/>
          </a:xfrm>
        </p:spPr>
        <p:txBody>
          <a:bodyPr>
            <a:normAutofit/>
          </a:bodyPr>
          <a:lstStyle/>
          <a:p>
            <a:pPr lvl="0" algn="just"/>
            <a:r>
              <a:rPr lang="en-ZA" dirty="0" smtClean="0"/>
              <a:t>Competition agencies have been cooperating and sharing information through </a:t>
            </a:r>
            <a:r>
              <a:rPr lang="en-ZA" dirty="0"/>
              <a:t>platforms such as the webinars; ICN conferences etc. </a:t>
            </a:r>
          </a:p>
          <a:p>
            <a:pPr lvl="0" algn="just"/>
            <a:r>
              <a:rPr lang="en-ZA" dirty="0" smtClean="0"/>
              <a:t>Even though jurisdictions may have in place national laws that limit information sharing; cooperation is possible through;  </a:t>
            </a:r>
            <a:r>
              <a:rPr lang="en-ZA" i="1" dirty="0" smtClean="0"/>
              <a:t>bilateral agreements/MOUs and regional bodies such as </a:t>
            </a:r>
            <a:r>
              <a:rPr lang="en-ZW" dirty="0" smtClean="0"/>
              <a:t>SADC </a:t>
            </a:r>
            <a:r>
              <a:rPr lang="en-ZW" i="1" dirty="0" smtClean="0"/>
              <a:t>(cartel </a:t>
            </a:r>
            <a:r>
              <a:rPr lang="en-ZW" i="1" dirty="0"/>
              <a:t>enforcement </a:t>
            </a:r>
            <a:r>
              <a:rPr lang="en-ZW" i="1" dirty="0" smtClean="0"/>
              <a:t>working)</a:t>
            </a:r>
            <a:r>
              <a:rPr lang="en-ZW" dirty="0" smtClean="0"/>
              <a:t> </a:t>
            </a:r>
          </a:p>
          <a:p>
            <a:pPr lvl="0" algn="just"/>
            <a:r>
              <a:rPr lang="en-ZA" dirty="0" smtClean="0"/>
              <a:t>There </a:t>
            </a:r>
            <a:r>
              <a:rPr lang="en-ZA" dirty="0"/>
              <a:t>is need to explore means of making application for leniency easier especially for cross border cartels</a:t>
            </a:r>
            <a:endParaRPr lang="en-ZA" dirty="0" smtClean="0"/>
          </a:p>
        </p:txBody>
      </p:sp>
      <p:sp>
        <p:nvSpPr>
          <p:cNvPr id="4" name="Date Placeholder 3"/>
          <p:cNvSpPr>
            <a:spLocks noGrp="1"/>
          </p:cNvSpPr>
          <p:nvPr>
            <p:ph type="dt" sz="half" idx="10"/>
          </p:nvPr>
        </p:nvSpPr>
        <p:spPr/>
        <p:txBody>
          <a:bodyPr/>
          <a:lstStyle/>
          <a:p>
            <a:fld id="{B81E13A6-E05A-4CB0-A878-AE0F9D67F66D}" type="datetime1">
              <a:rPr lang="en-ZW" smtClean="0"/>
              <a:t>3/4/2016</a:t>
            </a:fld>
            <a:endParaRPr lang="en-ZW" dirty="0"/>
          </a:p>
        </p:txBody>
      </p:sp>
      <p:sp>
        <p:nvSpPr>
          <p:cNvPr id="5" name="Footer Placeholder 4"/>
          <p:cNvSpPr>
            <a:spLocks noGrp="1"/>
          </p:cNvSpPr>
          <p:nvPr>
            <p:ph type="ftr" sz="quarter" idx="11"/>
          </p:nvPr>
        </p:nvSpPr>
        <p:spPr>
          <a:xfrm>
            <a:off x="2743200" y="6477000"/>
            <a:ext cx="4114800" cy="381000"/>
          </a:xfrm>
        </p:spPr>
        <p:txBody>
          <a:bodyPr/>
          <a:lstStyle/>
          <a:p>
            <a:pPr lvl="0"/>
            <a:r>
              <a:rPr lang="en-ZW" b="1" dirty="0">
                <a:latin typeface="Raavi" pitchFamily="34" charset="0"/>
                <a:cs typeface="Raavi" pitchFamily="34" charset="0"/>
              </a:rPr>
              <a:t>Competition &amp; Consumer </a:t>
            </a:r>
            <a:r>
              <a:rPr lang="en-ZW" b="1" dirty="0">
                <a:solidFill>
                  <a:srgbClr val="7030A0"/>
                </a:solidFill>
                <a:latin typeface="Raavi" pitchFamily="34" charset="0"/>
                <a:cs typeface="Raavi" pitchFamily="34" charset="0"/>
              </a:rPr>
              <a:t>Protection</a:t>
            </a:r>
            <a:r>
              <a:rPr lang="en-ZW" b="1" dirty="0">
                <a:latin typeface="Raavi" pitchFamily="34" charset="0"/>
                <a:cs typeface="Raavi" pitchFamily="34" charset="0"/>
              </a:rPr>
              <a:t> Commission </a:t>
            </a:r>
          </a:p>
          <a:p>
            <a:endParaRPr lang="en-ZW" dirty="0"/>
          </a:p>
        </p:txBody>
      </p:sp>
      <p:sp>
        <p:nvSpPr>
          <p:cNvPr id="6" name="Slide Number Placeholder 5"/>
          <p:cNvSpPr>
            <a:spLocks noGrp="1"/>
          </p:cNvSpPr>
          <p:nvPr>
            <p:ph type="sldNum" sz="quarter" idx="12"/>
          </p:nvPr>
        </p:nvSpPr>
        <p:spPr/>
        <p:txBody>
          <a:bodyPr/>
          <a:lstStyle/>
          <a:p>
            <a:fld id="{3AB4E190-67A4-45D7-9A0F-F3CDE87C54D3}" type="slidenum">
              <a:rPr lang="en-ZW" smtClean="0"/>
              <a:t>14</a:t>
            </a:fld>
            <a:endParaRPr lang="en-ZW" dirty="0"/>
          </a:p>
        </p:txBody>
      </p:sp>
    </p:spTree>
    <p:extLst>
      <p:ext uri="{BB962C8B-B14F-4D97-AF65-F5344CB8AC3E}">
        <p14:creationId xmlns:p14="http://schemas.microsoft.com/office/powerpoint/2010/main" val="3676869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pPr algn="ctr"/>
            <a:r>
              <a:rPr lang="en-ZA" sz="2800" b="1" dirty="0" smtClean="0">
                <a:solidFill>
                  <a:schemeClr val="tx1"/>
                </a:solidFill>
                <a:latin typeface="+mn-lt"/>
              </a:rPr>
              <a:t>INTRODUCTION</a:t>
            </a:r>
            <a:endParaRPr lang="en-ZA" sz="2800" b="1" dirty="0">
              <a:solidFill>
                <a:schemeClr val="tx1"/>
              </a:solidFill>
              <a:latin typeface="+mn-lt"/>
            </a:endParaRPr>
          </a:p>
        </p:txBody>
      </p:sp>
      <p:sp>
        <p:nvSpPr>
          <p:cNvPr id="3" name="Content Placeholder 2"/>
          <p:cNvSpPr>
            <a:spLocks noGrp="1"/>
          </p:cNvSpPr>
          <p:nvPr>
            <p:ph idx="1"/>
          </p:nvPr>
        </p:nvSpPr>
        <p:spPr>
          <a:xfrm>
            <a:off x="457200" y="1295400"/>
            <a:ext cx="8229600" cy="5029200"/>
          </a:xfrm>
        </p:spPr>
        <p:txBody>
          <a:bodyPr>
            <a:normAutofit fontScale="92500"/>
          </a:bodyPr>
          <a:lstStyle/>
          <a:p>
            <a:pPr algn="just"/>
            <a:r>
              <a:rPr lang="en-ZA" dirty="0" smtClean="0"/>
              <a:t>Most competition </a:t>
            </a:r>
            <a:r>
              <a:rPr lang="en-ZA" dirty="0"/>
              <a:t>agencies in the world have developed leniency programmes </a:t>
            </a:r>
            <a:endParaRPr lang="en-ZA" dirty="0" smtClean="0"/>
          </a:p>
          <a:p>
            <a:pPr algn="just"/>
            <a:r>
              <a:rPr lang="en-ZA" dirty="0" smtClean="0"/>
              <a:t>Leniency programmes have been instrumental in uncovering cartels and punishing cartel participants e.g</a:t>
            </a:r>
            <a:r>
              <a:rPr lang="en-ZA" dirty="0"/>
              <a:t>.</a:t>
            </a:r>
          </a:p>
          <a:p>
            <a:pPr lvl="2" algn="just">
              <a:buFont typeface="Courier New" pitchFamily="49" charset="0"/>
              <a:buChar char="o"/>
            </a:pPr>
            <a:r>
              <a:rPr lang="en-ZA" sz="1800" dirty="0"/>
              <a:t>The US </a:t>
            </a:r>
            <a:r>
              <a:rPr lang="en-ZA" sz="1800" dirty="0" smtClean="0"/>
              <a:t>Corporate </a:t>
            </a:r>
            <a:r>
              <a:rPr lang="en-ZA" sz="1800" dirty="0"/>
              <a:t>Leniency Programme has been responsible for detecting and cracking more international cartels than search warrants, secret audio or videotapes, and FBI interrogations combined; and </a:t>
            </a:r>
          </a:p>
          <a:p>
            <a:pPr lvl="2" algn="just">
              <a:buFont typeface="Courier New" pitchFamily="49" charset="0"/>
              <a:buChar char="o"/>
            </a:pPr>
            <a:r>
              <a:rPr lang="en-ZA" sz="1800" dirty="0"/>
              <a:t>In the United States alone, companies have been fined over $2.5 billion dollars for antitrust crimes since 1997, with over 90 percent of this total tied to investigations assisted by leniency applicants</a:t>
            </a:r>
            <a:r>
              <a:rPr lang="en-ZA" sz="1800" dirty="0" smtClean="0"/>
              <a:t>.</a:t>
            </a:r>
            <a:endParaRPr lang="en-ZA" dirty="0" smtClean="0"/>
          </a:p>
          <a:p>
            <a:pPr algn="just"/>
            <a:r>
              <a:rPr lang="en-ZA" dirty="0" smtClean="0"/>
              <a:t>Although implementation of leniency programme varies across jurisdictions; </a:t>
            </a:r>
            <a:r>
              <a:rPr lang="en-ZA" dirty="0"/>
              <a:t>predictability, transparency and consistent </a:t>
            </a:r>
            <a:r>
              <a:rPr lang="en-ZA" dirty="0" smtClean="0"/>
              <a:t>application of </a:t>
            </a:r>
            <a:r>
              <a:rPr lang="en-ZA" dirty="0"/>
              <a:t>the process</a:t>
            </a:r>
            <a:r>
              <a:rPr lang="en-ZA" dirty="0" smtClean="0"/>
              <a:t> is key to encourage enterprises to self report. </a:t>
            </a:r>
          </a:p>
        </p:txBody>
      </p:sp>
      <p:sp>
        <p:nvSpPr>
          <p:cNvPr id="4" name="Date Placeholder 3"/>
          <p:cNvSpPr>
            <a:spLocks noGrp="1"/>
          </p:cNvSpPr>
          <p:nvPr>
            <p:ph type="dt" sz="half" idx="10"/>
          </p:nvPr>
        </p:nvSpPr>
        <p:spPr/>
        <p:txBody>
          <a:bodyPr/>
          <a:lstStyle/>
          <a:p>
            <a:fld id="{B81E13A6-E05A-4CB0-A878-AE0F9D67F66D}" type="datetime1">
              <a:rPr lang="en-ZW" smtClean="0"/>
              <a:t>3/4/2016</a:t>
            </a:fld>
            <a:endParaRPr lang="en-ZW" dirty="0"/>
          </a:p>
        </p:txBody>
      </p:sp>
      <p:sp>
        <p:nvSpPr>
          <p:cNvPr id="5" name="Footer Placeholder 4"/>
          <p:cNvSpPr>
            <a:spLocks noGrp="1"/>
          </p:cNvSpPr>
          <p:nvPr>
            <p:ph type="ftr" sz="quarter" idx="11"/>
          </p:nvPr>
        </p:nvSpPr>
        <p:spPr>
          <a:xfrm>
            <a:off x="2362200" y="6629400"/>
            <a:ext cx="4953000" cy="228600"/>
          </a:xfrm>
        </p:spPr>
        <p:txBody>
          <a:bodyPr/>
          <a:lstStyle/>
          <a:p>
            <a:pPr lvl="0" algn="ctr"/>
            <a:r>
              <a:rPr lang="en-ZW" b="1" dirty="0">
                <a:latin typeface="Raavi" pitchFamily="34" charset="0"/>
                <a:cs typeface="Raavi" pitchFamily="34" charset="0"/>
              </a:rPr>
              <a:t>Competition &amp; Consumer </a:t>
            </a:r>
            <a:r>
              <a:rPr lang="en-ZW" b="1" dirty="0">
                <a:solidFill>
                  <a:srgbClr val="7030A0"/>
                </a:solidFill>
                <a:latin typeface="Raavi" pitchFamily="34" charset="0"/>
                <a:cs typeface="Raavi" pitchFamily="34" charset="0"/>
              </a:rPr>
              <a:t>Protection</a:t>
            </a:r>
            <a:r>
              <a:rPr lang="en-ZW" b="1" dirty="0">
                <a:latin typeface="Raavi" pitchFamily="34" charset="0"/>
                <a:cs typeface="Raavi" pitchFamily="34" charset="0"/>
              </a:rPr>
              <a:t> Commission </a:t>
            </a:r>
          </a:p>
          <a:p>
            <a:pPr algn="ctr"/>
            <a:endParaRPr lang="en-ZW" dirty="0"/>
          </a:p>
        </p:txBody>
      </p:sp>
      <p:sp>
        <p:nvSpPr>
          <p:cNvPr id="6" name="Slide Number Placeholder 5"/>
          <p:cNvSpPr>
            <a:spLocks noGrp="1"/>
          </p:cNvSpPr>
          <p:nvPr>
            <p:ph type="sldNum" sz="quarter" idx="12"/>
          </p:nvPr>
        </p:nvSpPr>
        <p:spPr/>
        <p:txBody>
          <a:bodyPr/>
          <a:lstStyle/>
          <a:p>
            <a:fld id="{3AB4E190-67A4-45D7-9A0F-F3CDE87C54D3}" type="slidenum">
              <a:rPr lang="en-ZW" smtClean="0"/>
              <a:t>2</a:t>
            </a:fld>
            <a:endParaRPr lang="en-ZW" dirty="0"/>
          </a:p>
        </p:txBody>
      </p:sp>
    </p:spTree>
    <p:extLst>
      <p:ext uri="{BB962C8B-B14F-4D97-AF65-F5344CB8AC3E}">
        <p14:creationId xmlns:p14="http://schemas.microsoft.com/office/powerpoint/2010/main" val="2052343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pPr algn="ctr"/>
            <a:r>
              <a:rPr lang="en-ZA" sz="2800" b="1" dirty="0" smtClean="0">
                <a:solidFill>
                  <a:schemeClr val="tx1"/>
                </a:solidFill>
                <a:latin typeface="+mn-lt"/>
              </a:rPr>
              <a:t>INTRODUCTION…cont’d</a:t>
            </a:r>
            <a:endParaRPr lang="en-ZA" sz="2800" b="1" dirty="0">
              <a:solidFill>
                <a:schemeClr val="tx1"/>
              </a:solidFill>
              <a:latin typeface="+mn-lt"/>
            </a:endParaRPr>
          </a:p>
        </p:txBody>
      </p:sp>
      <p:sp>
        <p:nvSpPr>
          <p:cNvPr id="3" name="Content Placeholder 2"/>
          <p:cNvSpPr>
            <a:spLocks noGrp="1"/>
          </p:cNvSpPr>
          <p:nvPr>
            <p:ph idx="1"/>
          </p:nvPr>
        </p:nvSpPr>
        <p:spPr>
          <a:xfrm>
            <a:off x="457200" y="1295400"/>
            <a:ext cx="8229600" cy="5029200"/>
          </a:xfrm>
        </p:spPr>
        <p:txBody>
          <a:bodyPr>
            <a:normAutofit/>
          </a:bodyPr>
          <a:lstStyle/>
          <a:p>
            <a:pPr algn="just"/>
            <a:r>
              <a:rPr lang="en-ZA" dirty="0" smtClean="0"/>
              <a:t>The emergence </a:t>
            </a:r>
            <a:r>
              <a:rPr lang="en-ZA" dirty="0"/>
              <a:t>of international </a:t>
            </a:r>
            <a:r>
              <a:rPr lang="en-ZA" dirty="0" smtClean="0"/>
              <a:t>or cross border cartels poses </a:t>
            </a:r>
            <a:r>
              <a:rPr lang="en-US" dirty="0" smtClean="0"/>
              <a:t>a </a:t>
            </a:r>
            <a:r>
              <a:rPr lang="en-US" dirty="0"/>
              <a:t>challenge to enforcement actions by individual competition agencies in the absence of cooperation and information </a:t>
            </a:r>
            <a:r>
              <a:rPr lang="en-US" dirty="0" smtClean="0"/>
              <a:t>with other competition </a:t>
            </a:r>
            <a:r>
              <a:rPr lang="en-US" dirty="0"/>
              <a:t>agencies</a:t>
            </a:r>
            <a:r>
              <a:rPr lang="en-US" dirty="0" smtClean="0"/>
              <a:t>.</a:t>
            </a:r>
          </a:p>
          <a:p>
            <a:pPr algn="just"/>
            <a:r>
              <a:rPr lang="en-US" dirty="0" smtClean="0"/>
              <a:t>There </a:t>
            </a:r>
            <a:r>
              <a:rPr lang="en-US" dirty="0"/>
              <a:t>has been increasing regional cooperation among competition agencies in anti-cartel enforcement among competition agencies in an effort to curb international cartels. </a:t>
            </a:r>
            <a:endParaRPr lang="en-US" dirty="0" smtClean="0"/>
          </a:p>
          <a:p>
            <a:pPr marL="0" indent="0" algn="just">
              <a:buNone/>
            </a:pPr>
            <a:endParaRPr lang="en-ZW" dirty="0" smtClean="0"/>
          </a:p>
          <a:p>
            <a:pPr algn="just"/>
            <a:endParaRPr lang="en-ZA" dirty="0" smtClean="0"/>
          </a:p>
        </p:txBody>
      </p:sp>
      <p:sp>
        <p:nvSpPr>
          <p:cNvPr id="4" name="Date Placeholder 3"/>
          <p:cNvSpPr>
            <a:spLocks noGrp="1"/>
          </p:cNvSpPr>
          <p:nvPr>
            <p:ph type="dt" sz="half" idx="10"/>
          </p:nvPr>
        </p:nvSpPr>
        <p:spPr/>
        <p:txBody>
          <a:bodyPr/>
          <a:lstStyle/>
          <a:p>
            <a:fld id="{B81E13A6-E05A-4CB0-A878-AE0F9D67F66D}" type="datetime1">
              <a:rPr lang="en-ZW" smtClean="0"/>
              <a:t>3/4/2016</a:t>
            </a:fld>
            <a:endParaRPr lang="en-ZW" dirty="0"/>
          </a:p>
        </p:txBody>
      </p:sp>
      <p:sp>
        <p:nvSpPr>
          <p:cNvPr id="5" name="Footer Placeholder 4"/>
          <p:cNvSpPr>
            <a:spLocks noGrp="1"/>
          </p:cNvSpPr>
          <p:nvPr>
            <p:ph type="ftr" sz="quarter" idx="11"/>
          </p:nvPr>
        </p:nvSpPr>
        <p:spPr>
          <a:xfrm>
            <a:off x="2743200" y="6477000"/>
            <a:ext cx="4114800" cy="381000"/>
          </a:xfrm>
        </p:spPr>
        <p:txBody>
          <a:bodyPr/>
          <a:lstStyle/>
          <a:p>
            <a:pPr lvl="0"/>
            <a:r>
              <a:rPr lang="en-ZW" b="1" dirty="0">
                <a:latin typeface="Raavi" pitchFamily="34" charset="0"/>
                <a:cs typeface="Raavi" pitchFamily="34" charset="0"/>
              </a:rPr>
              <a:t>Competition &amp; Consumer </a:t>
            </a:r>
            <a:r>
              <a:rPr lang="en-ZW" b="1" dirty="0">
                <a:solidFill>
                  <a:srgbClr val="7030A0"/>
                </a:solidFill>
                <a:latin typeface="Raavi" pitchFamily="34" charset="0"/>
                <a:cs typeface="Raavi" pitchFamily="34" charset="0"/>
              </a:rPr>
              <a:t>Protection</a:t>
            </a:r>
            <a:r>
              <a:rPr lang="en-ZW" b="1" dirty="0">
                <a:latin typeface="Raavi" pitchFamily="34" charset="0"/>
                <a:cs typeface="Raavi" pitchFamily="34" charset="0"/>
              </a:rPr>
              <a:t> Commission </a:t>
            </a:r>
          </a:p>
          <a:p>
            <a:endParaRPr lang="en-ZW" dirty="0"/>
          </a:p>
        </p:txBody>
      </p:sp>
      <p:sp>
        <p:nvSpPr>
          <p:cNvPr id="6" name="Slide Number Placeholder 5"/>
          <p:cNvSpPr>
            <a:spLocks noGrp="1"/>
          </p:cNvSpPr>
          <p:nvPr>
            <p:ph type="sldNum" sz="quarter" idx="12"/>
          </p:nvPr>
        </p:nvSpPr>
        <p:spPr/>
        <p:txBody>
          <a:bodyPr/>
          <a:lstStyle/>
          <a:p>
            <a:fld id="{3AB4E190-67A4-45D7-9A0F-F3CDE87C54D3}" type="slidenum">
              <a:rPr lang="en-ZW" smtClean="0"/>
              <a:t>3</a:t>
            </a:fld>
            <a:endParaRPr lang="en-ZW" dirty="0"/>
          </a:p>
        </p:txBody>
      </p:sp>
    </p:spTree>
    <p:extLst>
      <p:ext uri="{BB962C8B-B14F-4D97-AF65-F5344CB8AC3E}">
        <p14:creationId xmlns:p14="http://schemas.microsoft.com/office/powerpoint/2010/main" val="2250848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pPr algn="ctr"/>
            <a:r>
              <a:rPr lang="en-ZA" sz="2800" b="1" dirty="0" smtClean="0">
                <a:solidFill>
                  <a:schemeClr val="tx1"/>
                </a:solidFill>
                <a:latin typeface="+mn-lt"/>
              </a:rPr>
              <a:t>DEVELOPMENTS IN LENIENCY</a:t>
            </a:r>
            <a:endParaRPr lang="en-ZA" sz="2800" b="1" dirty="0">
              <a:solidFill>
                <a:schemeClr val="tx1"/>
              </a:solidFill>
              <a:latin typeface="+mn-lt"/>
            </a:endParaRPr>
          </a:p>
        </p:txBody>
      </p:sp>
      <p:sp>
        <p:nvSpPr>
          <p:cNvPr id="3" name="Content Placeholder 2"/>
          <p:cNvSpPr>
            <a:spLocks noGrp="1"/>
          </p:cNvSpPr>
          <p:nvPr>
            <p:ph idx="1"/>
          </p:nvPr>
        </p:nvSpPr>
        <p:spPr>
          <a:xfrm>
            <a:off x="457200" y="1295400"/>
            <a:ext cx="8229600" cy="5029200"/>
          </a:xfrm>
        </p:spPr>
        <p:txBody>
          <a:bodyPr>
            <a:normAutofit/>
          </a:bodyPr>
          <a:lstStyle/>
          <a:p>
            <a:pPr algn="just"/>
            <a:r>
              <a:rPr lang="en-ZA" i="1" dirty="0"/>
              <a:t>First application of amnesty de-trebling provisions of the </a:t>
            </a:r>
            <a:r>
              <a:rPr lang="en-ZA" i="1" dirty="0" smtClean="0"/>
              <a:t>Antitrust </a:t>
            </a:r>
            <a:r>
              <a:rPr lang="en-ZA" i="1" dirty="0"/>
              <a:t>Criminal Penalty Enhancement and Reform Act of 2004 </a:t>
            </a:r>
          </a:p>
          <a:p>
            <a:pPr lvl="2" algn="just">
              <a:buFont typeface="Courier New" pitchFamily="49" charset="0"/>
              <a:buChar char="o"/>
            </a:pPr>
            <a:r>
              <a:rPr lang="en-ZA" dirty="0"/>
              <a:t>The Act  offers applicants significant reduction in civil liability in exchange  for </a:t>
            </a:r>
            <a:r>
              <a:rPr lang="en-ZA" dirty="0" smtClean="0"/>
              <a:t>substantial cooperation</a:t>
            </a:r>
            <a:r>
              <a:rPr lang="en-ZA" dirty="0"/>
              <a:t> to civil plaintiffs suing on the basis of the same </a:t>
            </a:r>
            <a:r>
              <a:rPr lang="en-ZA" dirty="0" smtClean="0"/>
              <a:t>conduct.</a:t>
            </a:r>
          </a:p>
          <a:p>
            <a:pPr lvl="1" algn="just">
              <a:buFont typeface="Courier New" pitchFamily="49" charset="0"/>
              <a:buChar char="o"/>
            </a:pPr>
            <a:endParaRPr lang="en-ZA" dirty="0"/>
          </a:p>
          <a:p>
            <a:pPr lvl="2" algn="just">
              <a:buFont typeface="Courier New" pitchFamily="49" charset="0"/>
              <a:buChar char="o"/>
            </a:pPr>
            <a:r>
              <a:rPr lang="en-ZA" dirty="0" smtClean="0"/>
              <a:t>This </a:t>
            </a:r>
            <a:r>
              <a:rPr lang="en-ZA" dirty="0"/>
              <a:t>limits the amnesty applicant’s civil liability to damages resulting from the applicant’s own sales (eliminating the prospect of ‘joint and several liability’), and also waives the ‘trebling’ of actual damages that is otherwise automatic in US civil antitrust cases.</a:t>
            </a:r>
          </a:p>
          <a:p>
            <a:pPr algn="just"/>
            <a:endParaRPr lang="en-ZA" dirty="0" smtClean="0"/>
          </a:p>
        </p:txBody>
      </p:sp>
      <p:sp>
        <p:nvSpPr>
          <p:cNvPr id="4" name="Date Placeholder 3"/>
          <p:cNvSpPr>
            <a:spLocks noGrp="1"/>
          </p:cNvSpPr>
          <p:nvPr>
            <p:ph type="dt" sz="half" idx="10"/>
          </p:nvPr>
        </p:nvSpPr>
        <p:spPr/>
        <p:txBody>
          <a:bodyPr/>
          <a:lstStyle/>
          <a:p>
            <a:fld id="{B81E13A6-E05A-4CB0-A878-AE0F9D67F66D}" type="datetime1">
              <a:rPr lang="en-ZW" smtClean="0"/>
              <a:t>3/4/2016</a:t>
            </a:fld>
            <a:endParaRPr lang="en-ZW" dirty="0"/>
          </a:p>
        </p:txBody>
      </p:sp>
      <p:sp>
        <p:nvSpPr>
          <p:cNvPr id="5" name="Footer Placeholder 4"/>
          <p:cNvSpPr>
            <a:spLocks noGrp="1"/>
          </p:cNvSpPr>
          <p:nvPr>
            <p:ph type="ftr" sz="quarter" idx="11"/>
          </p:nvPr>
        </p:nvSpPr>
        <p:spPr>
          <a:xfrm>
            <a:off x="2743200" y="6477000"/>
            <a:ext cx="4114800" cy="381000"/>
          </a:xfrm>
        </p:spPr>
        <p:txBody>
          <a:bodyPr/>
          <a:lstStyle/>
          <a:p>
            <a:pPr lvl="0"/>
            <a:r>
              <a:rPr lang="en-ZW" b="1" dirty="0">
                <a:latin typeface="Raavi" pitchFamily="34" charset="0"/>
                <a:cs typeface="Raavi" pitchFamily="34" charset="0"/>
              </a:rPr>
              <a:t>Competition &amp; Consumer </a:t>
            </a:r>
            <a:r>
              <a:rPr lang="en-ZW" b="1" dirty="0">
                <a:solidFill>
                  <a:srgbClr val="7030A0"/>
                </a:solidFill>
                <a:latin typeface="Raavi" pitchFamily="34" charset="0"/>
                <a:cs typeface="Raavi" pitchFamily="34" charset="0"/>
              </a:rPr>
              <a:t>Protection</a:t>
            </a:r>
            <a:r>
              <a:rPr lang="en-ZW" b="1" dirty="0">
                <a:latin typeface="Raavi" pitchFamily="34" charset="0"/>
                <a:cs typeface="Raavi" pitchFamily="34" charset="0"/>
              </a:rPr>
              <a:t> Commission </a:t>
            </a:r>
          </a:p>
          <a:p>
            <a:endParaRPr lang="en-ZW" dirty="0"/>
          </a:p>
        </p:txBody>
      </p:sp>
      <p:sp>
        <p:nvSpPr>
          <p:cNvPr id="6" name="Slide Number Placeholder 5"/>
          <p:cNvSpPr>
            <a:spLocks noGrp="1"/>
          </p:cNvSpPr>
          <p:nvPr>
            <p:ph type="sldNum" sz="quarter" idx="12"/>
          </p:nvPr>
        </p:nvSpPr>
        <p:spPr/>
        <p:txBody>
          <a:bodyPr/>
          <a:lstStyle/>
          <a:p>
            <a:fld id="{3AB4E190-67A4-45D7-9A0F-F3CDE87C54D3}" type="slidenum">
              <a:rPr lang="en-ZW" smtClean="0"/>
              <a:t>4</a:t>
            </a:fld>
            <a:endParaRPr lang="en-ZW" dirty="0"/>
          </a:p>
        </p:txBody>
      </p:sp>
    </p:spTree>
    <p:extLst>
      <p:ext uri="{BB962C8B-B14F-4D97-AF65-F5344CB8AC3E}">
        <p14:creationId xmlns:p14="http://schemas.microsoft.com/office/powerpoint/2010/main" val="1102436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pPr algn="ctr"/>
            <a:r>
              <a:rPr lang="en-ZA" sz="2800" b="1" dirty="0" smtClean="0">
                <a:solidFill>
                  <a:schemeClr val="tx1"/>
                </a:solidFill>
                <a:latin typeface="+mn-lt"/>
              </a:rPr>
              <a:t>DEVELOPMENTS IN LENIENCY…cont’d</a:t>
            </a:r>
            <a:endParaRPr lang="en-ZA" sz="2800" b="1" dirty="0">
              <a:solidFill>
                <a:schemeClr val="tx1"/>
              </a:solidFill>
              <a:latin typeface="+mn-lt"/>
            </a:endParaRPr>
          </a:p>
        </p:txBody>
      </p:sp>
      <p:sp>
        <p:nvSpPr>
          <p:cNvPr id="3" name="Content Placeholder 2"/>
          <p:cNvSpPr>
            <a:spLocks noGrp="1"/>
          </p:cNvSpPr>
          <p:nvPr>
            <p:ph idx="1"/>
          </p:nvPr>
        </p:nvSpPr>
        <p:spPr>
          <a:xfrm>
            <a:off x="457200" y="1295400"/>
            <a:ext cx="8229600" cy="5029200"/>
          </a:xfrm>
        </p:spPr>
        <p:txBody>
          <a:bodyPr>
            <a:normAutofit/>
          </a:bodyPr>
          <a:lstStyle/>
          <a:p>
            <a:pPr algn="just"/>
            <a:r>
              <a:rPr lang="en-ZA" i="1" dirty="0"/>
              <a:t>Extraterritorial </a:t>
            </a:r>
            <a:r>
              <a:rPr lang="en-ZA" i="1" dirty="0" smtClean="0"/>
              <a:t>Effects-The </a:t>
            </a:r>
            <a:r>
              <a:rPr lang="en-ZA" i="1" dirty="0"/>
              <a:t>U.S. Supreme Court’s Empagran Decision</a:t>
            </a:r>
            <a:endParaRPr lang="en-ZA" dirty="0"/>
          </a:p>
          <a:p>
            <a:pPr lvl="2" algn="just">
              <a:buFont typeface="Courier New" pitchFamily="49" charset="0"/>
              <a:buChar char="o"/>
            </a:pPr>
            <a:r>
              <a:rPr lang="en-ZA" dirty="0"/>
              <a:t>Can victims injured abroad by a worldwide price fixing conspiracy bring suit in U.S. federal courts under U.S. antitrust law when the antitrust conduct also had an effect on domestic business?</a:t>
            </a:r>
          </a:p>
          <a:p>
            <a:pPr algn="just"/>
            <a:r>
              <a:rPr lang="en-ZA" dirty="0"/>
              <a:t>The Supreme Court determined that U.S. courts did not</a:t>
            </a:r>
            <a:r>
              <a:rPr lang="en-ZA" i="1" dirty="0"/>
              <a:t> </a:t>
            </a:r>
            <a:r>
              <a:rPr lang="en-ZA" dirty="0"/>
              <a:t>have jurisdiction under U.S. antitrust laws to try a case in which foreign buyers alleged to be injured by the price-fixing actions of foreign sellers but only where the foreign injury is </a:t>
            </a:r>
            <a:r>
              <a:rPr lang="en-ZA" i="1" dirty="0"/>
              <a:t>independent </a:t>
            </a:r>
            <a:r>
              <a:rPr lang="en-ZA" dirty="0"/>
              <a:t>of any effect on U.S. commerce.</a:t>
            </a:r>
          </a:p>
          <a:p>
            <a:pPr algn="just"/>
            <a:endParaRPr lang="en-ZA" dirty="0" smtClean="0"/>
          </a:p>
        </p:txBody>
      </p:sp>
      <p:sp>
        <p:nvSpPr>
          <p:cNvPr id="4" name="Date Placeholder 3"/>
          <p:cNvSpPr>
            <a:spLocks noGrp="1"/>
          </p:cNvSpPr>
          <p:nvPr>
            <p:ph type="dt" sz="half" idx="10"/>
          </p:nvPr>
        </p:nvSpPr>
        <p:spPr/>
        <p:txBody>
          <a:bodyPr/>
          <a:lstStyle/>
          <a:p>
            <a:fld id="{B81E13A6-E05A-4CB0-A878-AE0F9D67F66D}" type="datetime1">
              <a:rPr lang="en-ZW" smtClean="0"/>
              <a:t>3/4/2016</a:t>
            </a:fld>
            <a:endParaRPr lang="en-ZW" dirty="0"/>
          </a:p>
        </p:txBody>
      </p:sp>
      <p:sp>
        <p:nvSpPr>
          <p:cNvPr id="5" name="Footer Placeholder 4"/>
          <p:cNvSpPr>
            <a:spLocks noGrp="1"/>
          </p:cNvSpPr>
          <p:nvPr>
            <p:ph type="ftr" sz="quarter" idx="11"/>
          </p:nvPr>
        </p:nvSpPr>
        <p:spPr>
          <a:xfrm>
            <a:off x="2743200" y="6477000"/>
            <a:ext cx="4114800" cy="381000"/>
          </a:xfrm>
        </p:spPr>
        <p:txBody>
          <a:bodyPr/>
          <a:lstStyle/>
          <a:p>
            <a:pPr lvl="0"/>
            <a:r>
              <a:rPr lang="en-ZW" b="1" dirty="0">
                <a:latin typeface="Raavi" pitchFamily="34" charset="0"/>
                <a:cs typeface="Raavi" pitchFamily="34" charset="0"/>
              </a:rPr>
              <a:t>Competition &amp; Consumer </a:t>
            </a:r>
            <a:r>
              <a:rPr lang="en-ZW" b="1" dirty="0">
                <a:solidFill>
                  <a:srgbClr val="7030A0"/>
                </a:solidFill>
                <a:latin typeface="Raavi" pitchFamily="34" charset="0"/>
                <a:cs typeface="Raavi" pitchFamily="34" charset="0"/>
              </a:rPr>
              <a:t>Protection</a:t>
            </a:r>
            <a:r>
              <a:rPr lang="en-ZW" b="1" dirty="0">
                <a:latin typeface="Raavi" pitchFamily="34" charset="0"/>
                <a:cs typeface="Raavi" pitchFamily="34" charset="0"/>
              </a:rPr>
              <a:t> Commission </a:t>
            </a:r>
          </a:p>
          <a:p>
            <a:endParaRPr lang="en-ZW" dirty="0"/>
          </a:p>
        </p:txBody>
      </p:sp>
      <p:sp>
        <p:nvSpPr>
          <p:cNvPr id="6" name="Slide Number Placeholder 5"/>
          <p:cNvSpPr>
            <a:spLocks noGrp="1"/>
          </p:cNvSpPr>
          <p:nvPr>
            <p:ph type="sldNum" sz="quarter" idx="12"/>
          </p:nvPr>
        </p:nvSpPr>
        <p:spPr/>
        <p:txBody>
          <a:bodyPr/>
          <a:lstStyle/>
          <a:p>
            <a:fld id="{3AB4E190-67A4-45D7-9A0F-F3CDE87C54D3}" type="slidenum">
              <a:rPr lang="en-ZW" smtClean="0"/>
              <a:t>5</a:t>
            </a:fld>
            <a:endParaRPr lang="en-ZW" dirty="0"/>
          </a:p>
        </p:txBody>
      </p:sp>
    </p:spTree>
    <p:extLst>
      <p:ext uri="{BB962C8B-B14F-4D97-AF65-F5344CB8AC3E}">
        <p14:creationId xmlns:p14="http://schemas.microsoft.com/office/powerpoint/2010/main" val="1538355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pPr algn="ctr"/>
            <a:r>
              <a:rPr lang="en-ZA" sz="2800" b="1" dirty="0" smtClean="0">
                <a:solidFill>
                  <a:schemeClr val="tx1"/>
                </a:solidFill>
                <a:latin typeface="+mn-lt"/>
              </a:rPr>
              <a:t>DEVELOPMENTS IN LENIENCY…cont’d</a:t>
            </a:r>
            <a:endParaRPr lang="en-ZA" sz="2800" b="1" dirty="0">
              <a:solidFill>
                <a:schemeClr val="tx1"/>
              </a:solidFill>
              <a:latin typeface="+mn-lt"/>
            </a:endParaRPr>
          </a:p>
        </p:txBody>
      </p:sp>
      <p:sp>
        <p:nvSpPr>
          <p:cNvPr id="3" name="Content Placeholder 2"/>
          <p:cNvSpPr>
            <a:spLocks noGrp="1"/>
          </p:cNvSpPr>
          <p:nvPr>
            <p:ph idx="1"/>
          </p:nvPr>
        </p:nvSpPr>
        <p:spPr>
          <a:xfrm>
            <a:off x="457200" y="1295400"/>
            <a:ext cx="8229600" cy="5029200"/>
          </a:xfrm>
        </p:spPr>
        <p:txBody>
          <a:bodyPr>
            <a:normAutofit/>
          </a:bodyPr>
          <a:lstStyle/>
          <a:p>
            <a:pPr algn="just"/>
            <a:r>
              <a:rPr lang="en-ZA" dirty="0"/>
              <a:t>The decision left </a:t>
            </a:r>
            <a:r>
              <a:rPr lang="en-ZA" dirty="0" smtClean="0"/>
              <a:t>open the question </a:t>
            </a:r>
            <a:r>
              <a:rPr lang="en-ZA" dirty="0"/>
              <a:t>of whether </a:t>
            </a:r>
            <a:r>
              <a:rPr lang="en-ZA" dirty="0" smtClean="0"/>
              <a:t>foreign plaintiffs </a:t>
            </a:r>
            <a:r>
              <a:rPr lang="en-ZA" dirty="0"/>
              <a:t>could bring actions in </a:t>
            </a:r>
            <a:r>
              <a:rPr lang="en-ZA" dirty="0" smtClean="0"/>
              <a:t>the United </a:t>
            </a:r>
            <a:r>
              <a:rPr lang="en-ZA" dirty="0"/>
              <a:t>States if the foreign injury is </a:t>
            </a:r>
            <a:r>
              <a:rPr lang="en-ZA" i="1" dirty="0"/>
              <a:t>dependent </a:t>
            </a:r>
            <a:r>
              <a:rPr lang="en-ZA" dirty="0"/>
              <a:t>on the effect of the </a:t>
            </a:r>
            <a:r>
              <a:rPr lang="en-ZA" dirty="0" smtClean="0"/>
              <a:t>injury on </a:t>
            </a:r>
            <a:r>
              <a:rPr lang="en-ZA" dirty="0"/>
              <a:t>U.S. </a:t>
            </a:r>
            <a:r>
              <a:rPr lang="en-ZA" dirty="0" smtClean="0"/>
              <a:t>business </a:t>
            </a:r>
            <a:r>
              <a:rPr lang="en-ZA" dirty="0"/>
              <a:t>and, further, what is the standard for </a:t>
            </a:r>
            <a:r>
              <a:rPr lang="en-ZA" dirty="0" smtClean="0"/>
              <a:t>dependence.</a:t>
            </a:r>
          </a:p>
          <a:p>
            <a:pPr algn="just"/>
            <a:endParaRPr lang="en-ZA" dirty="0" smtClean="0"/>
          </a:p>
        </p:txBody>
      </p:sp>
      <p:sp>
        <p:nvSpPr>
          <p:cNvPr id="4" name="Date Placeholder 3"/>
          <p:cNvSpPr>
            <a:spLocks noGrp="1"/>
          </p:cNvSpPr>
          <p:nvPr>
            <p:ph type="dt" sz="half" idx="10"/>
          </p:nvPr>
        </p:nvSpPr>
        <p:spPr/>
        <p:txBody>
          <a:bodyPr/>
          <a:lstStyle/>
          <a:p>
            <a:fld id="{B81E13A6-E05A-4CB0-A878-AE0F9D67F66D}" type="datetime1">
              <a:rPr lang="en-ZW" smtClean="0"/>
              <a:t>3/4/2016</a:t>
            </a:fld>
            <a:endParaRPr lang="en-ZW" dirty="0"/>
          </a:p>
        </p:txBody>
      </p:sp>
      <p:sp>
        <p:nvSpPr>
          <p:cNvPr id="5" name="Footer Placeholder 4"/>
          <p:cNvSpPr>
            <a:spLocks noGrp="1"/>
          </p:cNvSpPr>
          <p:nvPr>
            <p:ph type="ftr" sz="quarter" idx="11"/>
          </p:nvPr>
        </p:nvSpPr>
        <p:spPr>
          <a:xfrm>
            <a:off x="2743200" y="6477000"/>
            <a:ext cx="4114800" cy="381000"/>
          </a:xfrm>
        </p:spPr>
        <p:txBody>
          <a:bodyPr/>
          <a:lstStyle/>
          <a:p>
            <a:pPr lvl="0"/>
            <a:r>
              <a:rPr lang="en-ZW" b="1" dirty="0">
                <a:latin typeface="Raavi" pitchFamily="34" charset="0"/>
                <a:cs typeface="Raavi" pitchFamily="34" charset="0"/>
              </a:rPr>
              <a:t>Competition &amp; Consumer </a:t>
            </a:r>
            <a:r>
              <a:rPr lang="en-ZW" b="1" dirty="0">
                <a:solidFill>
                  <a:srgbClr val="7030A0"/>
                </a:solidFill>
                <a:latin typeface="Raavi" pitchFamily="34" charset="0"/>
                <a:cs typeface="Raavi" pitchFamily="34" charset="0"/>
              </a:rPr>
              <a:t>Protection</a:t>
            </a:r>
            <a:r>
              <a:rPr lang="en-ZW" b="1" dirty="0">
                <a:latin typeface="Raavi" pitchFamily="34" charset="0"/>
                <a:cs typeface="Raavi" pitchFamily="34" charset="0"/>
              </a:rPr>
              <a:t> Commission </a:t>
            </a:r>
          </a:p>
          <a:p>
            <a:endParaRPr lang="en-ZW" dirty="0"/>
          </a:p>
        </p:txBody>
      </p:sp>
      <p:sp>
        <p:nvSpPr>
          <p:cNvPr id="6" name="Slide Number Placeholder 5"/>
          <p:cNvSpPr>
            <a:spLocks noGrp="1"/>
          </p:cNvSpPr>
          <p:nvPr>
            <p:ph type="sldNum" sz="quarter" idx="12"/>
          </p:nvPr>
        </p:nvSpPr>
        <p:spPr/>
        <p:txBody>
          <a:bodyPr/>
          <a:lstStyle/>
          <a:p>
            <a:fld id="{3AB4E190-67A4-45D7-9A0F-F3CDE87C54D3}" type="slidenum">
              <a:rPr lang="en-ZW" smtClean="0"/>
              <a:t>6</a:t>
            </a:fld>
            <a:endParaRPr lang="en-ZW" dirty="0"/>
          </a:p>
        </p:txBody>
      </p:sp>
    </p:spTree>
    <p:extLst>
      <p:ext uri="{BB962C8B-B14F-4D97-AF65-F5344CB8AC3E}">
        <p14:creationId xmlns:p14="http://schemas.microsoft.com/office/powerpoint/2010/main" val="3845524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pPr algn="ctr"/>
            <a:r>
              <a:rPr lang="en-ZA" sz="2800" b="1" dirty="0" smtClean="0">
                <a:solidFill>
                  <a:schemeClr val="tx1"/>
                </a:solidFill>
                <a:latin typeface="+mn-lt"/>
              </a:rPr>
              <a:t>DEVELOPMENTS IN LENIENCY…cont’d</a:t>
            </a:r>
            <a:endParaRPr lang="en-ZA" sz="2800" b="1" dirty="0">
              <a:solidFill>
                <a:schemeClr val="tx1"/>
              </a:solidFill>
              <a:latin typeface="+mn-lt"/>
            </a:endParaRPr>
          </a:p>
        </p:txBody>
      </p:sp>
      <p:sp>
        <p:nvSpPr>
          <p:cNvPr id="3" name="Content Placeholder 2"/>
          <p:cNvSpPr>
            <a:spLocks noGrp="1"/>
          </p:cNvSpPr>
          <p:nvPr>
            <p:ph idx="1"/>
          </p:nvPr>
        </p:nvSpPr>
        <p:spPr>
          <a:xfrm>
            <a:off x="457200" y="1295400"/>
            <a:ext cx="8229600" cy="5029200"/>
          </a:xfrm>
        </p:spPr>
        <p:txBody>
          <a:bodyPr>
            <a:normAutofit/>
          </a:bodyPr>
          <a:lstStyle/>
          <a:p>
            <a:pPr algn="just"/>
            <a:r>
              <a:rPr lang="en-ZA" i="1" dirty="0"/>
              <a:t>The European Commission  </a:t>
            </a:r>
            <a:r>
              <a:rPr lang="en-ZA" i="1" dirty="0" smtClean="0"/>
              <a:t>policy </a:t>
            </a:r>
            <a:r>
              <a:rPr lang="en-ZA" i="1" dirty="0"/>
              <a:t>of 2002 </a:t>
            </a:r>
          </a:p>
          <a:p>
            <a:pPr lvl="2" algn="just">
              <a:buFont typeface="Courier New" pitchFamily="49" charset="0"/>
              <a:buChar char="o"/>
            </a:pPr>
            <a:r>
              <a:rPr lang="en-ZA" dirty="0" smtClean="0"/>
              <a:t>An enterprise </a:t>
            </a:r>
            <a:r>
              <a:rPr lang="en-ZA" dirty="0"/>
              <a:t>can now qualify for immunity even if it was the instigator or leader of the cartel contrary to the 1996 Notice which disqualified instigators from seeking leniency</a:t>
            </a:r>
            <a:r>
              <a:rPr lang="en-ZA" dirty="0" smtClean="0"/>
              <a:t>.</a:t>
            </a:r>
          </a:p>
          <a:p>
            <a:pPr lvl="2" algn="just">
              <a:buFont typeface="Courier New" pitchFamily="49" charset="0"/>
              <a:buChar char="o"/>
            </a:pPr>
            <a:r>
              <a:rPr lang="en-ZA" dirty="0"/>
              <a:t>to address the lack of predictability that characterized its prior leniency policy, the Commission has introduced a series of new procedural </a:t>
            </a:r>
            <a:r>
              <a:rPr lang="en-ZA" dirty="0" smtClean="0"/>
              <a:t>rules</a:t>
            </a:r>
            <a:r>
              <a:rPr lang="en-ZA" dirty="0"/>
              <a:t> </a:t>
            </a:r>
            <a:r>
              <a:rPr lang="en-ZA" dirty="0" smtClean="0"/>
              <a:t>e.g.</a:t>
            </a:r>
          </a:p>
          <a:p>
            <a:pPr lvl="4" algn="just">
              <a:buFont typeface="Wingdings" pitchFamily="2" charset="2"/>
              <a:buChar char="ü"/>
            </a:pPr>
            <a:r>
              <a:rPr lang="en-ZA" sz="1600" dirty="0"/>
              <a:t>contact the </a:t>
            </a:r>
            <a:r>
              <a:rPr lang="en-ZA" sz="1600" dirty="0" smtClean="0"/>
              <a:t>with the Commission on availability </a:t>
            </a:r>
            <a:r>
              <a:rPr lang="en-ZA" sz="1600" dirty="0"/>
              <a:t>and the Commission will immediately inform it whether immunity is still available. </a:t>
            </a:r>
            <a:endParaRPr lang="en-ZA" sz="1600" dirty="0" smtClean="0"/>
          </a:p>
          <a:p>
            <a:pPr lvl="4" algn="just">
              <a:buFont typeface="Wingdings" pitchFamily="2" charset="2"/>
              <a:buChar char="ü"/>
            </a:pPr>
            <a:r>
              <a:rPr lang="en-ZA" sz="1600" dirty="0"/>
              <a:t>Submission of evidence (proposed or actual) </a:t>
            </a:r>
            <a:endParaRPr lang="en-ZA" sz="1600" dirty="0" smtClean="0"/>
          </a:p>
          <a:p>
            <a:pPr lvl="4" algn="just">
              <a:buFont typeface="Wingdings" pitchFamily="2" charset="2"/>
              <a:buChar char="ü"/>
            </a:pPr>
            <a:r>
              <a:rPr lang="en-ZA" sz="1600" dirty="0" smtClean="0"/>
              <a:t>Granting of </a:t>
            </a:r>
            <a:r>
              <a:rPr lang="en-ZA" sz="1600" dirty="0"/>
              <a:t>conditional immunity in writing </a:t>
            </a:r>
            <a:r>
              <a:rPr lang="en-ZA" sz="1600" dirty="0" smtClean="0"/>
              <a:t>(if </a:t>
            </a:r>
            <a:r>
              <a:rPr lang="en-ZA" sz="1600" dirty="0"/>
              <a:t>the applicant meets the </a:t>
            </a:r>
            <a:r>
              <a:rPr lang="en-ZA" sz="1600" dirty="0" smtClean="0"/>
              <a:t>requirements)</a:t>
            </a:r>
          </a:p>
          <a:p>
            <a:pPr lvl="4" algn="just">
              <a:buFont typeface="Wingdings" pitchFamily="2" charset="2"/>
              <a:buChar char="ü"/>
            </a:pPr>
            <a:r>
              <a:rPr lang="en-ZA" sz="1600" dirty="0" smtClean="0"/>
              <a:t> </a:t>
            </a:r>
            <a:r>
              <a:rPr lang="en-ZA" sz="1600" dirty="0"/>
              <a:t>Immunity </a:t>
            </a:r>
            <a:r>
              <a:rPr lang="en-ZA" sz="1600" dirty="0" smtClean="0"/>
              <a:t>is granted </a:t>
            </a:r>
            <a:r>
              <a:rPr lang="en-ZA" sz="1600" dirty="0"/>
              <a:t>at the end of the administrative procedure if the applicant has continued to meet its </a:t>
            </a:r>
            <a:r>
              <a:rPr lang="en-ZA" sz="1600" dirty="0" smtClean="0"/>
              <a:t>obligations</a:t>
            </a:r>
            <a:r>
              <a:rPr lang="en-ZA" sz="1600" dirty="0"/>
              <a:t> (</a:t>
            </a:r>
            <a:r>
              <a:rPr lang="en-ZA" sz="1600" i="1" dirty="0"/>
              <a:t>i.e</a:t>
            </a:r>
            <a:r>
              <a:rPr lang="en-ZA" sz="1600" dirty="0"/>
              <a:t>., full cooperation, termination of its involvement in the cartel, and no coercion of other companies to participate in the cartel).</a:t>
            </a:r>
          </a:p>
          <a:p>
            <a:pPr lvl="2" algn="just">
              <a:buFont typeface="Courier New" pitchFamily="49" charset="0"/>
              <a:buChar char="o"/>
            </a:pPr>
            <a:endParaRPr lang="en-ZA" dirty="0"/>
          </a:p>
        </p:txBody>
      </p:sp>
      <p:sp>
        <p:nvSpPr>
          <p:cNvPr id="4" name="Date Placeholder 3"/>
          <p:cNvSpPr>
            <a:spLocks noGrp="1"/>
          </p:cNvSpPr>
          <p:nvPr>
            <p:ph type="dt" sz="half" idx="10"/>
          </p:nvPr>
        </p:nvSpPr>
        <p:spPr/>
        <p:txBody>
          <a:bodyPr/>
          <a:lstStyle/>
          <a:p>
            <a:fld id="{B81E13A6-E05A-4CB0-A878-AE0F9D67F66D}" type="datetime1">
              <a:rPr lang="en-ZW" smtClean="0"/>
              <a:t>3/4/2016</a:t>
            </a:fld>
            <a:endParaRPr lang="en-ZW" dirty="0"/>
          </a:p>
        </p:txBody>
      </p:sp>
      <p:sp>
        <p:nvSpPr>
          <p:cNvPr id="5" name="Footer Placeholder 4"/>
          <p:cNvSpPr>
            <a:spLocks noGrp="1"/>
          </p:cNvSpPr>
          <p:nvPr>
            <p:ph type="ftr" sz="quarter" idx="11"/>
          </p:nvPr>
        </p:nvSpPr>
        <p:spPr>
          <a:xfrm>
            <a:off x="2743200" y="6477000"/>
            <a:ext cx="4114800" cy="381000"/>
          </a:xfrm>
        </p:spPr>
        <p:txBody>
          <a:bodyPr/>
          <a:lstStyle/>
          <a:p>
            <a:pPr lvl="0"/>
            <a:r>
              <a:rPr lang="en-ZW" b="1" dirty="0">
                <a:latin typeface="Raavi" pitchFamily="34" charset="0"/>
                <a:cs typeface="Raavi" pitchFamily="34" charset="0"/>
              </a:rPr>
              <a:t>Competition &amp; Consumer </a:t>
            </a:r>
            <a:r>
              <a:rPr lang="en-ZW" b="1" dirty="0">
                <a:solidFill>
                  <a:srgbClr val="7030A0"/>
                </a:solidFill>
                <a:latin typeface="Raavi" pitchFamily="34" charset="0"/>
                <a:cs typeface="Raavi" pitchFamily="34" charset="0"/>
              </a:rPr>
              <a:t>Protection</a:t>
            </a:r>
            <a:r>
              <a:rPr lang="en-ZW" b="1" dirty="0">
                <a:latin typeface="Raavi" pitchFamily="34" charset="0"/>
                <a:cs typeface="Raavi" pitchFamily="34" charset="0"/>
              </a:rPr>
              <a:t> Commission </a:t>
            </a:r>
          </a:p>
          <a:p>
            <a:endParaRPr lang="en-ZW" dirty="0"/>
          </a:p>
        </p:txBody>
      </p:sp>
      <p:sp>
        <p:nvSpPr>
          <p:cNvPr id="6" name="Slide Number Placeholder 5"/>
          <p:cNvSpPr>
            <a:spLocks noGrp="1"/>
          </p:cNvSpPr>
          <p:nvPr>
            <p:ph type="sldNum" sz="quarter" idx="12"/>
          </p:nvPr>
        </p:nvSpPr>
        <p:spPr/>
        <p:txBody>
          <a:bodyPr/>
          <a:lstStyle/>
          <a:p>
            <a:fld id="{3AB4E190-67A4-45D7-9A0F-F3CDE87C54D3}" type="slidenum">
              <a:rPr lang="en-ZW" smtClean="0"/>
              <a:t>7</a:t>
            </a:fld>
            <a:endParaRPr lang="en-ZW" dirty="0"/>
          </a:p>
        </p:txBody>
      </p:sp>
    </p:spTree>
    <p:extLst>
      <p:ext uri="{BB962C8B-B14F-4D97-AF65-F5344CB8AC3E}">
        <p14:creationId xmlns:p14="http://schemas.microsoft.com/office/powerpoint/2010/main" val="1350155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pPr algn="ctr"/>
            <a:r>
              <a:rPr lang="en-ZA" sz="2800" b="1" dirty="0" smtClean="0">
                <a:solidFill>
                  <a:schemeClr val="tx1"/>
                </a:solidFill>
                <a:latin typeface="+mn-lt"/>
              </a:rPr>
              <a:t>PENALTY DETERMINATION</a:t>
            </a:r>
            <a:endParaRPr lang="en-ZA" sz="2800" b="1" dirty="0">
              <a:solidFill>
                <a:schemeClr val="tx1"/>
              </a:solidFill>
              <a:latin typeface="+mn-lt"/>
            </a:endParaRPr>
          </a:p>
        </p:txBody>
      </p:sp>
      <p:sp>
        <p:nvSpPr>
          <p:cNvPr id="3" name="Content Placeholder 2"/>
          <p:cNvSpPr>
            <a:spLocks noGrp="1"/>
          </p:cNvSpPr>
          <p:nvPr>
            <p:ph idx="1"/>
          </p:nvPr>
        </p:nvSpPr>
        <p:spPr>
          <a:xfrm>
            <a:off x="457200" y="1295400"/>
            <a:ext cx="8229600" cy="5029200"/>
          </a:xfrm>
        </p:spPr>
        <p:txBody>
          <a:bodyPr>
            <a:normAutofit/>
          </a:bodyPr>
          <a:lstStyle/>
          <a:p>
            <a:pPr algn="just"/>
            <a:r>
              <a:rPr lang="en-ZA" dirty="0" smtClean="0"/>
              <a:t>The determination of penalties for cartels is different in various jurisdictions given the differences in legal frameworks.</a:t>
            </a:r>
          </a:p>
          <a:p>
            <a:pPr marL="0" indent="0" algn="just">
              <a:buNone/>
            </a:pPr>
            <a:endParaRPr lang="en-ZA" dirty="0" smtClean="0"/>
          </a:p>
          <a:p>
            <a:pPr marL="0" indent="0" algn="just">
              <a:buNone/>
            </a:pPr>
            <a:r>
              <a:rPr lang="en-ZA" i="1" dirty="0"/>
              <a:t> </a:t>
            </a:r>
            <a:r>
              <a:rPr lang="en-ZA" i="1" dirty="0" smtClean="0"/>
              <a:t>  The European Union</a:t>
            </a:r>
          </a:p>
          <a:p>
            <a:pPr algn="just"/>
            <a:r>
              <a:rPr lang="en-ZA" dirty="0"/>
              <a:t>T</a:t>
            </a:r>
            <a:r>
              <a:rPr lang="en-ZA" dirty="0" smtClean="0"/>
              <a:t>he </a:t>
            </a:r>
            <a:r>
              <a:rPr lang="en-ZA" dirty="0"/>
              <a:t>European Commission </a:t>
            </a:r>
            <a:r>
              <a:rPr lang="en-GB" dirty="0"/>
              <a:t>fining guidelines </a:t>
            </a:r>
            <a:r>
              <a:rPr lang="en-ZW" dirty="0"/>
              <a:t>takes into account the value of the undertaking's sales of goods or services to which the infringement directly or indirectly relates in the relevant geographic area within the European Economic Area (EEA).</a:t>
            </a:r>
            <a:endParaRPr lang="en-ZA" i="1" dirty="0" smtClean="0"/>
          </a:p>
        </p:txBody>
      </p:sp>
      <p:sp>
        <p:nvSpPr>
          <p:cNvPr id="4" name="Date Placeholder 3"/>
          <p:cNvSpPr>
            <a:spLocks noGrp="1"/>
          </p:cNvSpPr>
          <p:nvPr>
            <p:ph type="dt" sz="half" idx="10"/>
          </p:nvPr>
        </p:nvSpPr>
        <p:spPr/>
        <p:txBody>
          <a:bodyPr/>
          <a:lstStyle/>
          <a:p>
            <a:fld id="{B81E13A6-E05A-4CB0-A878-AE0F9D67F66D}" type="datetime1">
              <a:rPr lang="en-ZW" smtClean="0"/>
              <a:t>3/4/2016</a:t>
            </a:fld>
            <a:endParaRPr lang="en-ZW" dirty="0"/>
          </a:p>
        </p:txBody>
      </p:sp>
      <p:sp>
        <p:nvSpPr>
          <p:cNvPr id="5" name="Footer Placeholder 4"/>
          <p:cNvSpPr>
            <a:spLocks noGrp="1"/>
          </p:cNvSpPr>
          <p:nvPr>
            <p:ph type="ftr" sz="quarter" idx="11"/>
          </p:nvPr>
        </p:nvSpPr>
        <p:spPr>
          <a:xfrm>
            <a:off x="2743200" y="6477000"/>
            <a:ext cx="4114800" cy="381000"/>
          </a:xfrm>
        </p:spPr>
        <p:txBody>
          <a:bodyPr/>
          <a:lstStyle/>
          <a:p>
            <a:pPr lvl="0"/>
            <a:r>
              <a:rPr lang="en-ZW" b="1" dirty="0">
                <a:latin typeface="Raavi" pitchFamily="34" charset="0"/>
                <a:cs typeface="Raavi" pitchFamily="34" charset="0"/>
              </a:rPr>
              <a:t>Competition &amp; Consumer </a:t>
            </a:r>
            <a:r>
              <a:rPr lang="en-ZW" b="1" dirty="0">
                <a:solidFill>
                  <a:srgbClr val="7030A0"/>
                </a:solidFill>
                <a:latin typeface="Raavi" pitchFamily="34" charset="0"/>
                <a:cs typeface="Raavi" pitchFamily="34" charset="0"/>
              </a:rPr>
              <a:t>Protection</a:t>
            </a:r>
            <a:r>
              <a:rPr lang="en-ZW" b="1" dirty="0">
                <a:latin typeface="Raavi" pitchFamily="34" charset="0"/>
                <a:cs typeface="Raavi" pitchFamily="34" charset="0"/>
              </a:rPr>
              <a:t> Commission </a:t>
            </a:r>
          </a:p>
          <a:p>
            <a:endParaRPr lang="en-ZW" dirty="0"/>
          </a:p>
        </p:txBody>
      </p:sp>
      <p:sp>
        <p:nvSpPr>
          <p:cNvPr id="6" name="Slide Number Placeholder 5"/>
          <p:cNvSpPr>
            <a:spLocks noGrp="1"/>
          </p:cNvSpPr>
          <p:nvPr>
            <p:ph type="sldNum" sz="quarter" idx="12"/>
          </p:nvPr>
        </p:nvSpPr>
        <p:spPr/>
        <p:txBody>
          <a:bodyPr/>
          <a:lstStyle/>
          <a:p>
            <a:fld id="{3AB4E190-67A4-45D7-9A0F-F3CDE87C54D3}" type="slidenum">
              <a:rPr lang="en-ZW" smtClean="0"/>
              <a:t>8</a:t>
            </a:fld>
            <a:endParaRPr lang="en-ZW" dirty="0"/>
          </a:p>
        </p:txBody>
      </p:sp>
    </p:spTree>
    <p:extLst>
      <p:ext uri="{BB962C8B-B14F-4D97-AF65-F5344CB8AC3E}">
        <p14:creationId xmlns:p14="http://schemas.microsoft.com/office/powerpoint/2010/main" val="2047067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pPr algn="ctr"/>
            <a:r>
              <a:rPr lang="en-ZA" sz="2800" b="1" dirty="0" smtClean="0">
                <a:solidFill>
                  <a:schemeClr val="tx1"/>
                </a:solidFill>
                <a:latin typeface="+mn-lt"/>
              </a:rPr>
              <a:t>PENALTY DETERMINATION…cont’d</a:t>
            </a:r>
            <a:endParaRPr lang="en-ZA" sz="2800" b="1" dirty="0">
              <a:solidFill>
                <a:schemeClr val="tx1"/>
              </a:solidFill>
              <a:latin typeface="+mn-lt"/>
            </a:endParaRPr>
          </a:p>
        </p:txBody>
      </p:sp>
      <p:sp>
        <p:nvSpPr>
          <p:cNvPr id="3" name="Content Placeholder 2"/>
          <p:cNvSpPr>
            <a:spLocks noGrp="1"/>
          </p:cNvSpPr>
          <p:nvPr>
            <p:ph idx="1"/>
          </p:nvPr>
        </p:nvSpPr>
        <p:spPr>
          <a:xfrm>
            <a:off x="457200" y="1295400"/>
            <a:ext cx="8229600" cy="5029200"/>
          </a:xfrm>
        </p:spPr>
        <p:txBody>
          <a:bodyPr>
            <a:normAutofit lnSpcReduction="10000"/>
          </a:bodyPr>
          <a:lstStyle/>
          <a:p>
            <a:pPr marL="0" indent="0" algn="just">
              <a:buNone/>
            </a:pPr>
            <a:r>
              <a:rPr lang="en-GB" i="1" dirty="0" smtClean="0"/>
              <a:t>    The United States</a:t>
            </a:r>
          </a:p>
          <a:p>
            <a:pPr algn="just"/>
            <a:r>
              <a:rPr lang="en-ZA" dirty="0"/>
              <a:t>In determining the base </a:t>
            </a:r>
            <a:r>
              <a:rPr lang="en-ZA" dirty="0" smtClean="0"/>
              <a:t>fine, the </a:t>
            </a:r>
            <a:r>
              <a:rPr lang="en-ZA" dirty="0"/>
              <a:t>United States Sentencing Guidelines (</a:t>
            </a:r>
            <a:r>
              <a:rPr lang="en-ZA" dirty="0" smtClean="0"/>
              <a:t>USSG) takes </a:t>
            </a:r>
            <a:r>
              <a:rPr lang="en-ZA" dirty="0"/>
              <a:t>into account the volume of commerce of the perpetrator for the entire period of the infringement. </a:t>
            </a:r>
            <a:endParaRPr lang="en-ZA" dirty="0" smtClean="0"/>
          </a:p>
          <a:p>
            <a:pPr algn="just"/>
            <a:r>
              <a:rPr lang="en-ZA" dirty="0" smtClean="0"/>
              <a:t>The </a:t>
            </a:r>
            <a:r>
              <a:rPr lang="en-ZA" dirty="0"/>
              <a:t>USSG also provides that 20% of the volume of commerce should be used to calculate the base fine amount. </a:t>
            </a:r>
            <a:endParaRPr lang="en-ZA" dirty="0" smtClean="0"/>
          </a:p>
          <a:p>
            <a:pPr algn="just"/>
            <a:r>
              <a:rPr lang="en-ZA" dirty="0"/>
              <a:t>The </a:t>
            </a:r>
            <a:r>
              <a:rPr lang="en-ZA" dirty="0" smtClean="0"/>
              <a:t>volume  </a:t>
            </a:r>
            <a:r>
              <a:rPr lang="en-ZA" dirty="0"/>
              <a:t>of affected commerce can  not  only influence the  fine  imposed on  </a:t>
            </a:r>
            <a:r>
              <a:rPr lang="en-ZA" dirty="0" smtClean="0"/>
              <a:t>enterprises </a:t>
            </a:r>
            <a:r>
              <a:rPr lang="en-ZA" dirty="0"/>
              <a:t>but  also influence the  basis for the  jail terms that  will be  sought against such individuals.</a:t>
            </a:r>
            <a:endParaRPr lang="en-ZA" i="1" dirty="0" smtClean="0"/>
          </a:p>
        </p:txBody>
      </p:sp>
      <p:sp>
        <p:nvSpPr>
          <p:cNvPr id="4" name="Date Placeholder 3"/>
          <p:cNvSpPr>
            <a:spLocks noGrp="1"/>
          </p:cNvSpPr>
          <p:nvPr>
            <p:ph type="dt" sz="half" idx="10"/>
          </p:nvPr>
        </p:nvSpPr>
        <p:spPr/>
        <p:txBody>
          <a:bodyPr/>
          <a:lstStyle/>
          <a:p>
            <a:fld id="{B81E13A6-E05A-4CB0-A878-AE0F9D67F66D}" type="datetime1">
              <a:rPr lang="en-ZW" smtClean="0"/>
              <a:t>3/4/2016</a:t>
            </a:fld>
            <a:endParaRPr lang="en-ZW" dirty="0"/>
          </a:p>
        </p:txBody>
      </p:sp>
      <p:sp>
        <p:nvSpPr>
          <p:cNvPr id="5" name="Footer Placeholder 4"/>
          <p:cNvSpPr>
            <a:spLocks noGrp="1"/>
          </p:cNvSpPr>
          <p:nvPr>
            <p:ph type="ftr" sz="quarter" idx="11"/>
          </p:nvPr>
        </p:nvSpPr>
        <p:spPr>
          <a:xfrm>
            <a:off x="2743200" y="6477000"/>
            <a:ext cx="4114800" cy="381000"/>
          </a:xfrm>
        </p:spPr>
        <p:txBody>
          <a:bodyPr/>
          <a:lstStyle/>
          <a:p>
            <a:pPr lvl="0"/>
            <a:r>
              <a:rPr lang="en-ZW" b="1" dirty="0">
                <a:latin typeface="Raavi" pitchFamily="34" charset="0"/>
                <a:cs typeface="Raavi" pitchFamily="34" charset="0"/>
              </a:rPr>
              <a:t>Competition &amp; Consumer </a:t>
            </a:r>
            <a:r>
              <a:rPr lang="en-ZW" b="1" dirty="0">
                <a:solidFill>
                  <a:srgbClr val="7030A0"/>
                </a:solidFill>
                <a:latin typeface="Raavi" pitchFamily="34" charset="0"/>
                <a:cs typeface="Raavi" pitchFamily="34" charset="0"/>
              </a:rPr>
              <a:t>Protection</a:t>
            </a:r>
            <a:r>
              <a:rPr lang="en-ZW" b="1" dirty="0">
                <a:latin typeface="Raavi" pitchFamily="34" charset="0"/>
                <a:cs typeface="Raavi" pitchFamily="34" charset="0"/>
              </a:rPr>
              <a:t> Commission </a:t>
            </a:r>
          </a:p>
          <a:p>
            <a:endParaRPr lang="en-ZW" dirty="0"/>
          </a:p>
        </p:txBody>
      </p:sp>
      <p:sp>
        <p:nvSpPr>
          <p:cNvPr id="6" name="Slide Number Placeholder 5"/>
          <p:cNvSpPr>
            <a:spLocks noGrp="1"/>
          </p:cNvSpPr>
          <p:nvPr>
            <p:ph type="sldNum" sz="quarter" idx="12"/>
          </p:nvPr>
        </p:nvSpPr>
        <p:spPr/>
        <p:txBody>
          <a:bodyPr/>
          <a:lstStyle/>
          <a:p>
            <a:fld id="{3AB4E190-67A4-45D7-9A0F-F3CDE87C54D3}" type="slidenum">
              <a:rPr lang="en-ZW" smtClean="0"/>
              <a:t>9</a:t>
            </a:fld>
            <a:endParaRPr lang="en-ZW" dirty="0"/>
          </a:p>
        </p:txBody>
      </p:sp>
    </p:spTree>
    <p:extLst>
      <p:ext uri="{BB962C8B-B14F-4D97-AF65-F5344CB8AC3E}">
        <p14:creationId xmlns:p14="http://schemas.microsoft.com/office/powerpoint/2010/main" val="2552927682"/>
      </p:ext>
    </p:extLst>
  </p:cSld>
  <p:clrMapOvr>
    <a:masterClrMapping/>
  </p:clrMapOvr>
</p:sld>
</file>

<file path=ppt/theme/_rels/theme4.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2152</TotalTime>
  <Words>1243</Words>
  <Application>Microsoft Office PowerPoint</Application>
  <PresentationFormat>On-screen Show (4:3)</PresentationFormat>
  <Paragraphs>114</Paragraphs>
  <Slides>14</Slides>
  <Notes>1</Notes>
  <HiddenSlides>0</HiddenSlides>
  <MMClips>0</MMClips>
  <ScaleCrop>false</ScaleCrop>
  <HeadingPairs>
    <vt:vector size="4" baseType="variant">
      <vt:variant>
        <vt:lpstr>Theme</vt:lpstr>
      </vt:variant>
      <vt:variant>
        <vt:i4>4</vt:i4>
      </vt:variant>
      <vt:variant>
        <vt:lpstr>Slide Titles</vt:lpstr>
      </vt:variant>
      <vt:variant>
        <vt:i4>14</vt:i4>
      </vt:variant>
    </vt:vector>
  </HeadingPairs>
  <TitlesOfParts>
    <vt:vector size="18" baseType="lpstr">
      <vt:lpstr>1_Custom Design</vt:lpstr>
      <vt:lpstr>Custom Design</vt:lpstr>
      <vt:lpstr>2_Custom Design</vt:lpstr>
      <vt:lpstr>Flow</vt:lpstr>
      <vt:lpstr>CARTEL ENFORCEMENT: DEVELOPMENTS IN LENIENCY, PENALTY DETERMINATION AND REGIONAL COOPERATION </vt:lpstr>
      <vt:lpstr>INTRODUCTION</vt:lpstr>
      <vt:lpstr>INTRODUCTION…cont’d</vt:lpstr>
      <vt:lpstr>DEVELOPMENTS IN LENIENCY</vt:lpstr>
      <vt:lpstr>DEVELOPMENTS IN LENIENCY…cont’d</vt:lpstr>
      <vt:lpstr>DEVELOPMENTS IN LENIENCY…cont’d</vt:lpstr>
      <vt:lpstr>DEVELOPMENTS IN LENIENCY…cont’d</vt:lpstr>
      <vt:lpstr>PENALTY DETERMINATION</vt:lpstr>
      <vt:lpstr>PENALTY DETERMINATION…cont’d</vt:lpstr>
      <vt:lpstr>PENALTY DETERMINATION…cont’d</vt:lpstr>
      <vt:lpstr>PENALTY DETERMINATION…cont’d</vt:lpstr>
      <vt:lpstr>PENALTY DETERMINATION…cont’d</vt:lpstr>
      <vt:lpstr>REGIONAL COOPERATION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Morgan</dc:creator>
  <cp:lastModifiedBy>Joseph Kaumba</cp:lastModifiedBy>
  <cp:revision>154</cp:revision>
  <dcterms:created xsi:type="dcterms:W3CDTF">2013-02-06T12:04:31Z</dcterms:created>
  <dcterms:modified xsi:type="dcterms:W3CDTF">2016-03-04T17:27:23Z</dcterms:modified>
</cp:coreProperties>
</file>