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819" r:id="rId2"/>
    <p:sldMasterId id="2147484413" r:id="rId3"/>
  </p:sldMasterIdLst>
  <p:notesMasterIdLst>
    <p:notesMasterId r:id="rId12"/>
  </p:notesMasterIdLst>
  <p:handoutMasterIdLst>
    <p:handoutMasterId r:id="rId13"/>
  </p:handoutMasterIdLst>
  <p:sldIdLst>
    <p:sldId id="264" r:id="rId4"/>
    <p:sldId id="463" r:id="rId5"/>
    <p:sldId id="430" r:id="rId6"/>
    <p:sldId id="457" r:id="rId7"/>
    <p:sldId id="449" r:id="rId8"/>
    <p:sldId id="456" r:id="rId9"/>
    <p:sldId id="451" r:id="rId10"/>
    <p:sldId id="419" r:id="rId11"/>
  </p:sldIdLst>
  <p:sldSz cx="9144000" cy="6858000" type="screen4x3"/>
  <p:notesSz cx="6797675" cy="9926638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4525"/>
    <a:srgbClr val="D9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71127" autoAdjust="0"/>
  </p:normalViewPr>
  <p:slideViewPr>
    <p:cSldViewPr snapToObjects="1">
      <p:cViewPr varScale="1">
        <p:scale>
          <a:sx n="53" d="100"/>
          <a:sy n="53" d="100"/>
        </p:scale>
        <p:origin x="179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28" charset="0"/>
                <a:ea typeface="ＭＳ Ｐゴシック" pitchFamily="28" charset="-128"/>
                <a:cs typeface="Arial" charset="0"/>
              </a:defRPr>
            </a:lvl1pPr>
          </a:lstStyle>
          <a:p>
            <a:pPr>
              <a:defRPr/>
            </a:pPr>
            <a:fld id="{8328DDDD-FEDC-4688-8E85-93B7EB8BCCE5}" type="datetime1">
              <a:rPr lang="en-US"/>
              <a:pPr>
                <a:defRPr/>
              </a:pPr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D201709-DF70-41D9-B1FD-B0DC74942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330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28" charset="0"/>
                <a:ea typeface="ＭＳ Ｐゴシック" pitchFamily="28" charset="-128"/>
                <a:cs typeface="Arial" charset="0"/>
              </a:defRPr>
            </a:lvl1pPr>
          </a:lstStyle>
          <a:p>
            <a:pPr>
              <a:defRPr/>
            </a:pPr>
            <a:fld id="{95360669-DA00-4FE8-85B5-7931250A2B54}" type="datetime1">
              <a:rPr lang="en-US"/>
              <a:pPr>
                <a:defRPr/>
              </a:pPr>
              <a:t>3/12/2016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811C8E1-9A63-4872-97DF-53A847A22C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3613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6" charset="-128"/>
        <a:cs typeface="ＭＳ Ｐゴシック" pitchFamily="2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of CCRED research programme on barriers to entry funded by the National</a:t>
            </a:r>
            <a:r>
              <a:rPr lang="en-US" baseline="0" dirty="0" smtClean="0"/>
              <a:t> Treasury.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1C8E1-9A63-4872-97DF-53A847A22C5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376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State of competition in the different levels: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ZA" baseline="0" dirty="0" smtClean="0"/>
              <a:t>Most of barley and hops farms are owned and managed by SAB or are tied through long term contracts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SAB vertically</a:t>
            </a:r>
            <a:r>
              <a:rPr lang="en-ZA" baseline="0" dirty="0" smtClean="0"/>
              <a:t> integrated from Barley and Hops farms through to distribution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Malt is produced by SAB and Brandhouse , microbreweries also </a:t>
            </a:r>
            <a:r>
              <a:rPr lang="en-ZA" baseline="0" dirty="0" smtClean="0"/>
              <a:t>import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>
                <a:solidFill>
                  <a:srgbClr val="FF0000"/>
                </a:solidFill>
              </a:rPr>
              <a:t>Scale economies in production (brewing and packaging), distribution and marketing, also NB retail networks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Scale in advertising led to concentration, in the continent  industry structure created through regional market allocation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SA local historical market allocation arrangement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Cross ownership, multi-market contacts, vertical integration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Craft beer capturing consumer tastes (allowing for entry below MES)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 incumbent firms responding by introducing superior beers or through mergers and acquisitions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Due to the regional arrangement and high concentration in the industry- important to understand behaviour and strategies of firms holistically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baseline="0" dirty="0" smtClean="0"/>
          </a:p>
          <a:p>
            <a:endParaRPr lang="en-ZA" baseline="0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1C8E1-9A63-4872-97DF-53A847A22C5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477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 budget</a:t>
            </a:r>
          </a:p>
          <a:p>
            <a:r>
              <a:rPr lang="en-ZA" dirty="0" smtClean="0"/>
              <a:t>viral marketing </a:t>
            </a:r>
          </a:p>
          <a:p>
            <a:r>
              <a:rPr lang="en-ZA" dirty="0" smtClean="0"/>
              <a:t>beer festivals (not to the same extent as the other craft brewers)</a:t>
            </a:r>
          </a:p>
          <a:p>
            <a:r>
              <a:rPr lang="en-ZA" dirty="0" smtClean="0"/>
              <a:t>Other craft brewers noted the difficulty of securing start up funding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1C8E1-9A63-4872-97DF-53A847A22C5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325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959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26" charset="-128"/>
                <a:cs typeface="Arial"/>
              </a:rPr>
              <a:t>Success in beer industry is about the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959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26" charset="-128"/>
                <a:cs typeface="Arial"/>
              </a:rPr>
              <a:t>SAB introduced own speciality beer with better incentives for the bars-No 3 Fransen Street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959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26" charset="-128"/>
                <a:cs typeface="Arial"/>
              </a:rPr>
              <a:t>Bar space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959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26" charset="-128"/>
                <a:cs typeface="Arial"/>
              </a:rPr>
              <a:t>Dispensing equipment expensive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959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26" charset="-128"/>
                <a:cs typeface="Arial"/>
              </a:rPr>
              <a:t>Bars already full with commercial beers, negotiating for space can be difficult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959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26" charset="-128"/>
                <a:cs typeface="Arial"/>
              </a:rPr>
              <a:t>Competing for space on bar tops with macro breweries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959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26" charset="-128"/>
              <a:cs typeface="Arial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1C8E1-9A63-4872-97DF-53A847A22C55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519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A </a:t>
            </a:r>
            <a:r>
              <a:rPr lang="en-ZA" dirty="0" smtClean="0"/>
              <a:t>firm wishing to challenge the incumbent would need to have its</a:t>
            </a:r>
            <a:r>
              <a:rPr lang="en-ZA" baseline="0" dirty="0" smtClean="0"/>
              <a:t> own distribution business</a:t>
            </a:r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1C8E1-9A63-4872-97DF-53A847A22C5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475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SAB proposed the appointed distributor system to address transformation-labour</a:t>
            </a:r>
            <a:r>
              <a:rPr lang="en-US" baseline="0" dirty="0" smtClean="0"/>
              <a:t> broking</a:t>
            </a:r>
            <a:r>
              <a:rPr lang="en-US" baseline="0" dirty="0" smtClean="0"/>
              <a:t>?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1C8E1-9A63-4872-97DF-53A847A22C5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976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Z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26" charset="-128"/>
                <a:cs typeface="Arial"/>
              </a:rPr>
              <a:t>Issues not limited to beer-other examples -fuel, poultry, baking and milling </a:t>
            </a:r>
          </a:p>
          <a:p>
            <a:endParaRPr kumimoji="0" lang="en-ZA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26" charset="-128"/>
              <a:cs typeface="Arial"/>
            </a:endParaRPr>
          </a:p>
          <a:p>
            <a:r>
              <a:rPr kumimoji="0" lang="en-Z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26" charset="-128"/>
                <a:cs typeface="Arial"/>
              </a:rPr>
              <a:t>Only this is likely to change the structure of the economy</a:t>
            </a:r>
          </a:p>
          <a:p>
            <a:r>
              <a:rPr kumimoji="0" lang="en-Z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26" charset="-128"/>
                <a:cs typeface="Arial"/>
              </a:rPr>
              <a:t>o </a:t>
            </a:r>
            <a:r>
              <a:rPr kumimoji="0" lang="en-Z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26" charset="-128"/>
                <a:cs typeface="Arial"/>
              </a:rPr>
              <a:t>change the structure of the economy requires hard decisions are required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1C8E1-9A63-4872-97DF-53A847A22C5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20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075469">
            <a:off x="373311" y="4888811"/>
            <a:ext cx="6349791" cy="384175"/>
          </a:xfrm>
        </p:spPr>
        <p:txBody>
          <a:bodyPr/>
          <a:lstStyle>
            <a:lvl1pPr algn="l">
              <a:defRPr sz="20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075469">
            <a:off x="449515" y="5273067"/>
            <a:ext cx="6348716" cy="419100"/>
          </a:xfrm>
        </p:spPr>
        <p:txBody>
          <a:bodyPr anchor="ctr"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59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3595E-BCCF-40A1-B3DD-A5EB261765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55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60C69-BCD1-4399-9B7C-5D36BE210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81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3722B-AFB5-4528-A96E-FB3B2FC3D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588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03C37-5E53-4EEC-A820-6C16C14A8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478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B363E-DA3C-4456-A979-F4DF0211A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088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4CA95-715F-46A1-9927-00E3D6200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531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BACB0-48EB-4486-86ED-51415660A4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04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444B5-AE0B-463A-815B-0F32A9DA0E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715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B5A66-6539-48BB-B1D8-5A1061D71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370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075469">
            <a:off x="373311" y="4888811"/>
            <a:ext cx="6349791" cy="384175"/>
          </a:xfrm>
        </p:spPr>
        <p:txBody>
          <a:bodyPr/>
          <a:lstStyle>
            <a:lvl1pPr algn="l">
              <a:defRPr sz="20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075469">
            <a:off x="449515" y="5273067"/>
            <a:ext cx="6348716" cy="419100"/>
          </a:xfrm>
        </p:spPr>
        <p:txBody>
          <a:bodyPr anchor="ctr"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9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075469">
            <a:off x="449515" y="5273067"/>
            <a:ext cx="6348716" cy="419100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2703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075469">
            <a:off x="449515" y="5273067"/>
            <a:ext cx="6348716" cy="419100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26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189037"/>
            <a:ext cx="8229600" cy="4079875"/>
          </a:xfrm>
        </p:spPr>
        <p:txBody>
          <a:bodyPr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334000" cy="228600"/>
          </a:xfrm>
        </p:spPr>
        <p:txBody>
          <a:bodyPr/>
          <a:lstStyle>
            <a:lvl1pPr algn="l">
              <a:defRPr sz="1000">
                <a:solidFill>
                  <a:srgbClr val="D959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60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189037"/>
            <a:ext cx="8229600" cy="4079875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24943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189037"/>
            <a:ext cx="8229600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334000" cy="228600"/>
          </a:xfrm>
        </p:spPr>
        <p:txBody>
          <a:bodyPr/>
          <a:lstStyle>
            <a:lvl1pPr algn="l">
              <a:defRPr sz="1000">
                <a:solidFill>
                  <a:srgbClr val="D959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859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791200" y="1189038"/>
            <a:ext cx="3352800" cy="4079875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57200" y="1189038"/>
            <a:ext cx="5029200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248400"/>
            <a:ext cx="5334000" cy="228600"/>
          </a:xfrm>
        </p:spPr>
        <p:txBody>
          <a:bodyPr/>
          <a:lstStyle>
            <a:lvl1pPr algn="l">
              <a:defRPr sz="1000">
                <a:solidFill>
                  <a:srgbClr val="D959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245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" y="1189038"/>
            <a:ext cx="8229600" cy="4079875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334000" cy="228600"/>
          </a:xfrm>
        </p:spPr>
        <p:txBody>
          <a:bodyPr/>
          <a:lstStyle>
            <a:lvl1pPr algn="l">
              <a:defRPr sz="1000">
                <a:solidFill>
                  <a:srgbClr val="D959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189037"/>
            <a:ext cx="8229600" cy="4079875"/>
          </a:xfrm>
        </p:spPr>
        <p:txBody>
          <a:bodyPr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334000" cy="228600"/>
          </a:xfrm>
        </p:spPr>
        <p:txBody>
          <a:bodyPr/>
          <a:lstStyle>
            <a:lvl1pPr algn="l">
              <a:defRPr sz="1000">
                <a:solidFill>
                  <a:srgbClr val="D959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67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189037"/>
            <a:ext cx="8229600" cy="4079875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472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189037"/>
            <a:ext cx="8229600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334000" cy="228600"/>
          </a:xfrm>
        </p:spPr>
        <p:txBody>
          <a:bodyPr/>
          <a:lstStyle>
            <a:lvl1pPr algn="l">
              <a:defRPr sz="1000">
                <a:solidFill>
                  <a:srgbClr val="D959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07" y="5269887"/>
            <a:ext cx="2993395" cy="12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273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791200" y="1189038"/>
            <a:ext cx="3352800" cy="4079875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57200" y="1189038"/>
            <a:ext cx="5029200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248400"/>
            <a:ext cx="5334000" cy="228600"/>
          </a:xfrm>
        </p:spPr>
        <p:txBody>
          <a:bodyPr/>
          <a:lstStyle>
            <a:lvl1pPr algn="l">
              <a:defRPr sz="1000">
                <a:solidFill>
                  <a:srgbClr val="D959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3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" y="1189038"/>
            <a:ext cx="8229600" cy="4079875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334000" cy="228600"/>
          </a:xfrm>
        </p:spPr>
        <p:txBody>
          <a:bodyPr/>
          <a:lstStyle>
            <a:lvl1pPr algn="l">
              <a:defRPr sz="1000">
                <a:solidFill>
                  <a:srgbClr val="D959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2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0949C-AA9C-489C-A9DD-4F89443D19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45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89C98-06B1-4DCB-80AE-3B6132EE26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99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0825"/>
            <a:ext cx="8229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87450"/>
            <a:ext cx="8229600" cy="41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21E652A-BB04-4F3B-89D3-8667B8DD8D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407" r:id="rId2"/>
    <p:sldLayoutId id="2147484408" r:id="rId3"/>
    <p:sldLayoutId id="2147484409" r:id="rId4"/>
    <p:sldLayoutId id="2147484410" r:id="rId5"/>
    <p:sldLayoutId id="2147484411" r:id="rId6"/>
    <p:sldLayoutId id="2147484412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D95900"/>
          </a:solidFill>
          <a:latin typeface="Arial"/>
          <a:ea typeface="ＭＳ Ｐゴシック" pitchFamily="26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95900"/>
          </a:solidFill>
          <a:latin typeface="Arial" pitchFamily="-112" charset="0"/>
          <a:ea typeface="ＭＳ Ｐゴシック" pitchFamily="26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95900"/>
          </a:solidFill>
          <a:latin typeface="Arial" pitchFamily="-112" charset="0"/>
          <a:ea typeface="ＭＳ Ｐゴシック" pitchFamily="26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95900"/>
          </a:solidFill>
          <a:latin typeface="Arial" pitchFamily="-112" charset="0"/>
          <a:ea typeface="ＭＳ Ｐゴシック" pitchFamily="26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95900"/>
          </a:solidFill>
          <a:latin typeface="Arial" pitchFamily="-112" charset="0"/>
          <a:ea typeface="ＭＳ Ｐゴシック" pitchFamily="26" charset="-128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D9590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/>
          <a:ea typeface="ＭＳ Ｐゴシック" pitchFamily="26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/>
          <a:ea typeface="ＭＳ Ｐゴシック" pitchFamily="26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/>
          <a:ea typeface="ＭＳ Ｐゴシック" pitchFamily="26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/>
          <a:ea typeface="ＭＳ Ｐゴシック" pitchFamily="26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/>
          <a:ea typeface="ＭＳ Ｐゴシック" pitchFamily="26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99E6A17-A9C0-49A9-989C-3434C9DE7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0825"/>
            <a:ext cx="8229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87450"/>
            <a:ext cx="8229600" cy="41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ZA"/>
              <a:t>Economics for Regulation SLP, 27-31 January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5E622F8-1605-4D0F-9593-5288B2C8FF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62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4" r:id="rId1"/>
    <p:sldLayoutId id="2147484415" r:id="rId2"/>
    <p:sldLayoutId id="2147484416" r:id="rId3"/>
    <p:sldLayoutId id="2147484417" r:id="rId4"/>
    <p:sldLayoutId id="2147484418" r:id="rId5"/>
    <p:sldLayoutId id="2147484419" r:id="rId6"/>
    <p:sldLayoutId id="2147484420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D95900"/>
          </a:solidFill>
          <a:latin typeface="Arial"/>
          <a:ea typeface="ＭＳ Ｐゴシック" pitchFamily="26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95900"/>
          </a:solidFill>
          <a:latin typeface="Arial" pitchFamily="-112" charset="0"/>
          <a:ea typeface="ＭＳ Ｐゴシック" pitchFamily="26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95900"/>
          </a:solidFill>
          <a:latin typeface="Arial" pitchFamily="-112" charset="0"/>
          <a:ea typeface="ＭＳ Ｐゴシック" pitchFamily="26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95900"/>
          </a:solidFill>
          <a:latin typeface="Arial" pitchFamily="-112" charset="0"/>
          <a:ea typeface="ＭＳ Ｐゴシック" pitchFamily="26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95900"/>
          </a:solidFill>
          <a:latin typeface="Arial" pitchFamily="-112" charset="0"/>
          <a:ea typeface="ＭＳ Ｐゴシック" pitchFamily="26" charset="-128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D9590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/>
          <a:ea typeface="ＭＳ Ｐゴシック" pitchFamily="26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/>
          <a:ea typeface="ＭＳ Ｐゴシック" pitchFamily="26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/>
          <a:ea typeface="ＭＳ Ｐゴシック" pitchFamily="26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/>
          <a:ea typeface="ＭＳ Ｐゴシック" pitchFamily="26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/>
          <a:ea typeface="ＭＳ Ｐゴシック" pitchFamily="26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3"/>
          <p:cNvSpPr>
            <a:spLocks noGrp="1"/>
          </p:cNvSpPr>
          <p:nvPr>
            <p:ph type="ctrTitle" idx="4294967295"/>
          </p:nvPr>
        </p:nvSpPr>
        <p:spPr>
          <a:xfrm>
            <a:off x="611504" y="1235077"/>
            <a:ext cx="7772400" cy="1977900"/>
          </a:xfrm>
        </p:spPr>
        <p:txBody>
          <a:bodyPr/>
          <a:lstStyle/>
          <a:p>
            <a:pPr lvl="0" algn="ctr">
              <a:spcBef>
                <a:spcPct val="20000"/>
              </a:spcBef>
              <a:buClr>
                <a:srgbClr val="D95900"/>
              </a:buClr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ZA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</a:t>
            </a:r>
            <a:r>
              <a:rPr lang="en-Z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arriers </a:t>
            </a:r>
            <a:r>
              <a:rPr lang="en-ZA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 </a:t>
            </a:r>
            <a:r>
              <a:rPr lang="en-Z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entry/expansion </a:t>
            </a:r>
            <a:r>
              <a:rPr lang="en-Z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the beer industry</a:t>
            </a:r>
            <a:r>
              <a:rPr lang="en-US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br>
              <a:rPr lang="en-US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sz="2800" b="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Case study on SA’s Soweto </a:t>
            </a:r>
            <a:r>
              <a:rPr lang="en-US" altLang="en-US" sz="2800" b="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Gold</a:t>
            </a:r>
            <a:br>
              <a:rPr lang="en-US" altLang="en-US" sz="2800" b="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sz="2800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US" altLang="en-US" sz="2800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US" altLang="en-US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 sz="36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291" name="Rectangle 14"/>
          <p:cNvSpPr>
            <a:spLocks noGrp="1"/>
          </p:cNvSpPr>
          <p:nvPr>
            <p:ph type="subTitle" idx="4294967295"/>
          </p:nvPr>
        </p:nvSpPr>
        <p:spPr>
          <a:xfrm>
            <a:off x="1043608" y="3654988"/>
            <a:ext cx="7560840" cy="1862244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Pamela 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Mondliwa</a:t>
            </a:r>
          </a:p>
          <a:p>
            <a:pPr marL="0" indent="0" algn="ctr">
              <a:buNone/>
            </a:pP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Centre for Competition, Regulation and Economic Development</a:t>
            </a:r>
          </a:p>
          <a:p>
            <a:pPr marL="0" indent="0" algn="ctr">
              <a:buNone/>
            </a:pP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University of Johannesburg </a:t>
            </a:r>
            <a:endParaRPr lang="en-US" altLang="en-US" sz="20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 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March 2016</a:t>
            </a:r>
          </a:p>
        </p:txBody>
      </p:sp>
      <p:sp>
        <p:nvSpPr>
          <p:cNvPr id="12292" name="TextBox 2"/>
          <p:cNvSpPr txBox="1">
            <a:spLocks noChangeArrowheads="1"/>
          </p:cNvSpPr>
          <p:nvPr/>
        </p:nvSpPr>
        <p:spPr bwMode="auto">
          <a:xfrm>
            <a:off x="899939" y="6204836"/>
            <a:ext cx="22320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9590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b="1" dirty="0">
                <a:solidFill>
                  <a:srgbClr val="D95900"/>
                </a:solidFill>
              </a:rPr>
              <a:t>www.competition.org.za</a:t>
            </a:r>
            <a:endParaRPr lang="en-ZA" altLang="en-US" sz="900" dirty="0">
              <a:solidFill>
                <a:srgbClr val="D95900"/>
              </a:solidFill>
            </a:endParaRP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541338" y="27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D9590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ZA" altLang="en-US" sz="1800"/>
          </a:p>
        </p:txBody>
      </p:sp>
      <p:graphicFrame>
        <p:nvGraphicFramePr>
          <p:cNvPr id="122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922100"/>
              </p:ext>
            </p:extLst>
          </p:nvPr>
        </p:nvGraphicFramePr>
        <p:xfrm>
          <a:off x="251520" y="5249161"/>
          <a:ext cx="21526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2" name="Bitmap Image" r:id="rId4" imgW="6897063" imgH="3304762" progId="Paint.Picture">
                  <p:embed/>
                </p:oleObj>
              </mc:Choice>
              <mc:Fallback>
                <p:oleObj name="Bitmap Image" r:id="rId4" imgW="6897063" imgH="3304762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249161"/>
                        <a:ext cx="215265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Barriers to entry and inclusive growth </a:t>
            </a:r>
            <a:endParaRPr lang="en-ZA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9512" y="762000"/>
            <a:ext cx="8507288" cy="5403303"/>
          </a:xfrm>
        </p:spPr>
        <p:txBody>
          <a:bodyPr/>
          <a:lstStyle/>
          <a:p>
            <a:pPr lv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challenge  for developing countries-facilitating inclusive </a:t>
            </a:r>
            <a:r>
              <a:rPr lang="en-ZA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growth</a:t>
            </a:r>
          </a:p>
          <a:p>
            <a:pPr lv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Expansion </a:t>
            </a:r>
            <a:r>
              <a:rPr lang="en-ZA" alt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of capabilities </a:t>
            </a:r>
            <a:r>
              <a:rPr lang="en-ZA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occurs </a:t>
            </a:r>
            <a:r>
              <a:rPr lang="en-ZA" alt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where </a:t>
            </a:r>
            <a:r>
              <a:rPr lang="en-ZA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there are </a:t>
            </a:r>
            <a:r>
              <a:rPr lang="en-ZA" altLang="en-US" sz="2000" u="sng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opportunities </a:t>
            </a:r>
            <a:r>
              <a:rPr lang="en-ZA" altLang="en-US" sz="20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</a:t>
            </a:r>
            <a:r>
              <a:rPr lang="en-ZA" altLang="en-US" sz="2000" u="sng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participation</a:t>
            </a:r>
            <a:r>
              <a:rPr lang="en-ZA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ZA" alt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and </a:t>
            </a:r>
            <a:r>
              <a:rPr lang="en-ZA" altLang="en-US" sz="2000" u="sng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dynamic </a:t>
            </a:r>
            <a:r>
              <a:rPr lang="en-ZA" altLang="en-US" sz="20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rivalry </a:t>
            </a:r>
            <a:r>
              <a:rPr lang="en-ZA" alt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 able to drive innovation and growth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NB- </a:t>
            </a:r>
            <a:r>
              <a:rPr lang="en-ZA" alt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ability of entrants to be successful competitors ‘on the merits’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BTE </a:t>
            </a:r>
            <a:r>
              <a:rPr lang="en-ZA" alt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tend to sustain and reinforce the market power of incumbent firms at the expense of greater </a:t>
            </a:r>
            <a:r>
              <a:rPr lang="en-ZA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rivalry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How </a:t>
            </a:r>
            <a:r>
              <a:rPr lang="en-US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BTE manifests in different sectors is </a:t>
            </a:r>
            <a:r>
              <a:rPr lang="en-US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nuanced-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 </a:t>
            </a:r>
            <a:r>
              <a:rPr lang="en-US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understanding of the mechanism of competition in the industry is critical for understanding BTE, especially the strategic </a:t>
            </a:r>
            <a:r>
              <a:rPr lang="en-US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behaviour of  incumbents</a:t>
            </a:r>
          </a:p>
          <a:p>
            <a:pPr marL="457200" lvl="1" indent="0">
              <a:spcAft>
                <a:spcPts val="1200"/>
              </a:spcAft>
            </a:pPr>
            <a:endParaRPr lang="en-ZA" altLang="en-US" sz="200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3154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 </a:t>
            </a:r>
            <a:r>
              <a:rPr lang="en-ZA" sz="2800" dirty="0" smtClean="0"/>
              <a:t>SA beer value chain</a:t>
            </a:r>
            <a:endParaRPr lang="en-ZA" sz="2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908720"/>
            <a:ext cx="5040560" cy="566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85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Barriers to entry/expansion</a:t>
            </a:r>
            <a:endParaRPr lang="en-Z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3504" y="788320"/>
            <a:ext cx="8229600" cy="5184576"/>
          </a:xfrm>
        </p:spPr>
        <p:txBody>
          <a:bodyPr/>
          <a:lstStyle/>
          <a:p>
            <a:pPr lv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Access to outlets</a:t>
            </a:r>
          </a:p>
          <a:p>
            <a:pPr lv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Routes to market</a:t>
            </a:r>
            <a:endParaRPr lang="en-US" sz="2000" dirty="0" smtClean="0">
              <a:solidFill>
                <a:prstClr val="black"/>
              </a:solidFill>
            </a:endParaRPr>
          </a:p>
          <a:p>
            <a:pPr lv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Marketing (economies of scales)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SG </a:t>
            </a:r>
            <a:r>
              <a:rPr lang="en-US" sz="2000" dirty="0" smtClean="0">
                <a:solidFill>
                  <a:prstClr val="black"/>
                </a:solidFill>
              </a:rPr>
              <a:t>has not invested sufficiently in</a:t>
            </a:r>
            <a:r>
              <a:rPr lang="en-ZA" sz="2000" dirty="0" smtClean="0">
                <a:solidFill>
                  <a:prstClr val="black"/>
                </a:solidFill>
              </a:rPr>
              <a:t> </a:t>
            </a:r>
            <a:r>
              <a:rPr lang="en-ZA" sz="2000" dirty="0">
                <a:solidFill>
                  <a:prstClr val="black"/>
                </a:solidFill>
              </a:rPr>
              <a:t>advertising </a:t>
            </a:r>
            <a:endParaRPr lang="en-ZA" sz="2000" dirty="0" smtClean="0">
              <a:solidFill>
                <a:prstClr val="black"/>
              </a:solidFill>
            </a:endParaRP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prstClr val="black"/>
                </a:solidFill>
              </a:rPr>
              <a:t>Incumbent </a:t>
            </a:r>
            <a:r>
              <a:rPr lang="en-ZA" sz="2000" dirty="0">
                <a:solidFill>
                  <a:prstClr val="black"/>
                </a:solidFill>
              </a:rPr>
              <a:t>determines advertising expenditure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prstClr val="black"/>
                </a:solidFill>
              </a:rPr>
              <a:t>Scale, SAB 24 c/l vs BH R1.13/l (2013</a:t>
            </a:r>
            <a:r>
              <a:rPr lang="en-ZA" sz="2000" dirty="0" smtClean="0">
                <a:solidFill>
                  <a:prstClr val="black"/>
                </a:solidFill>
              </a:rPr>
              <a:t>)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Capital market imperfections</a:t>
            </a:r>
            <a:endParaRPr lang="en-ZA" sz="2000" dirty="0">
              <a:solidFill>
                <a:prstClr val="black"/>
              </a:solidFill>
            </a:endParaRP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prstClr val="black"/>
                </a:solidFill>
              </a:rPr>
              <a:t>Initially</a:t>
            </a:r>
            <a:r>
              <a:rPr lang="en-ZA" sz="2000" dirty="0">
                <a:solidFill>
                  <a:prstClr val="black"/>
                </a:solidFill>
              </a:rPr>
              <a:t>, SG struggled to find funding, investors believed that SG stood no chance against </a:t>
            </a:r>
            <a:r>
              <a:rPr lang="en-ZA" sz="2000" dirty="0" smtClean="0">
                <a:solidFill>
                  <a:prstClr val="black"/>
                </a:solidFill>
              </a:rPr>
              <a:t>SAB-delayed entry</a:t>
            </a:r>
            <a:endParaRPr lang="en-ZA" sz="2000" dirty="0">
              <a:solidFill>
                <a:prstClr val="black"/>
              </a:solidFill>
            </a:endParaRP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prstClr val="black"/>
                </a:solidFill>
              </a:rPr>
              <a:t>Later funded by IDC through the Agro-Fund,                   settlement </a:t>
            </a:r>
            <a:r>
              <a:rPr lang="en-ZA" sz="2000" dirty="0">
                <a:solidFill>
                  <a:prstClr val="black"/>
                </a:solidFill>
              </a:rPr>
              <a:t>by Pioneer for the bread and flour cartel</a:t>
            </a:r>
          </a:p>
          <a:p>
            <a:pPr marL="0" lvl="0" indent="0"/>
            <a:endParaRPr lang="en-ZA" sz="2000" dirty="0">
              <a:solidFill>
                <a:prstClr val="black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ZA" sz="2000" dirty="0">
              <a:solidFill>
                <a:prstClr val="black"/>
              </a:solidFill>
            </a:endParaRPr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4655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BTE (strategic): Access to outlets</a:t>
            </a:r>
            <a:r>
              <a:rPr lang="en-ZA" sz="2800" dirty="0" smtClean="0"/>
              <a:t> </a:t>
            </a:r>
            <a:endParaRPr lang="en-Z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762001"/>
            <a:ext cx="8229600" cy="60842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ZA" sz="2000" dirty="0" smtClean="0"/>
              <a:t>Fridge </a:t>
            </a:r>
            <a:r>
              <a:rPr lang="en-ZA" sz="2000" dirty="0"/>
              <a:t>loans </a:t>
            </a:r>
            <a:r>
              <a:rPr lang="en-ZA" sz="2000" dirty="0" smtClean="0"/>
              <a:t>to taverns and some bars and other incentives in exchange for exclusivity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2000" dirty="0"/>
              <a:t>Incentives (discounts, </a:t>
            </a:r>
            <a:r>
              <a:rPr lang="en-ZA" sz="2000" dirty="0" smtClean="0"/>
              <a:t>free merchandise</a:t>
            </a:r>
            <a:r>
              <a:rPr lang="en-ZA" sz="2000" dirty="0" smtClean="0"/>
              <a:t>) </a:t>
            </a:r>
            <a:r>
              <a:rPr lang="en-ZA" sz="2000" dirty="0"/>
              <a:t>provided to bars in exchange for dominance on bar </a:t>
            </a:r>
            <a:r>
              <a:rPr lang="en-ZA" sz="2000" dirty="0" smtClean="0"/>
              <a:t>space</a:t>
            </a:r>
            <a:endParaRPr lang="en-ZA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ZA" sz="2000" dirty="0"/>
              <a:t>Smaller entrants cannot match this offering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2000" dirty="0" smtClean="0"/>
              <a:t>CC referred case (inducement), thrown out on technical grounds </a:t>
            </a:r>
            <a:endParaRPr lang="en-ZA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Referral was broader than the initiation</a:t>
            </a:r>
            <a:endParaRPr lang="en-ZA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ZA" sz="2000" dirty="0" smtClean="0"/>
              <a:t>SAB laid similar complaint in Mexico, authority settled with the incumbent firms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2000" dirty="0" smtClean="0"/>
              <a:t>Similar cases settled by Coca </a:t>
            </a:r>
            <a:r>
              <a:rPr lang="en-ZA" sz="2000" dirty="0"/>
              <a:t>Cola </a:t>
            </a:r>
            <a:r>
              <a:rPr lang="en-ZA" sz="2000" dirty="0" smtClean="0"/>
              <a:t>Beverages in </a:t>
            </a:r>
            <a:r>
              <a:rPr lang="en-ZA" sz="2000" dirty="0" smtClean="0"/>
              <a:t>Singapore, Chile, Mexico, Costa Rica and EU</a:t>
            </a:r>
            <a:endParaRPr lang="en-ZA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Exclusive arrangements with retailers</a:t>
            </a:r>
            <a:endParaRPr lang="en-ZA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ZA" sz="2000" dirty="0" smtClean="0"/>
              <a:t>Agreed </a:t>
            </a:r>
            <a:r>
              <a:rPr lang="en-ZA" sz="2000" dirty="0" smtClean="0"/>
              <a:t>to amend supply </a:t>
            </a:r>
            <a:r>
              <a:rPr lang="en-ZA" sz="2000" dirty="0"/>
              <a:t>agreements to allow rival drinks to stocked in its fridges-similarly in Chile </a:t>
            </a:r>
            <a:endParaRPr lang="en-ZA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ZA" sz="2000" dirty="0" smtClean="0"/>
              <a:t>Conduct ongoing in 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2000" dirty="0" smtClean="0"/>
              <a:t> SG was (2013/early 2014) not able to market beer </a:t>
            </a:r>
          </a:p>
          <a:p>
            <a:pPr marL="514350" lvl="1" indent="0"/>
            <a:r>
              <a:rPr lang="en-ZA" sz="2000" dirty="0"/>
              <a:t> </a:t>
            </a:r>
            <a:r>
              <a:rPr lang="en-ZA" sz="2000" dirty="0" smtClean="0"/>
              <a:t>   to taverns in Soweto</a:t>
            </a:r>
          </a:p>
          <a:p>
            <a:pPr marL="457200" lvl="1" indent="0"/>
            <a:endParaRPr lang="en-ZA" sz="1800" dirty="0"/>
          </a:p>
          <a:p>
            <a:pPr marL="457200" lvl="1" indent="0"/>
            <a:endParaRPr lang="en-ZA" sz="1800" dirty="0" smtClean="0"/>
          </a:p>
          <a:p>
            <a:pPr marL="514350" lvl="1" indent="0"/>
            <a:endParaRPr lang="en-ZA" sz="2000" dirty="0"/>
          </a:p>
          <a:p>
            <a:pPr marL="914400" lvl="2" indent="0"/>
            <a:endParaRPr lang="en-ZA" sz="2000" dirty="0" smtClean="0"/>
          </a:p>
          <a:p>
            <a:pPr marL="457200" lvl="1" indent="0"/>
            <a:endParaRPr lang="en-ZA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ZA" sz="2000" dirty="0"/>
          </a:p>
          <a:p>
            <a:pPr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marL="0" indent="0"/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4616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BTE (economies of scale): Routes to market </a:t>
            </a:r>
            <a:r>
              <a:rPr lang="en-US" sz="1800" dirty="0"/>
              <a:t/>
            </a:r>
            <a:br>
              <a:rPr lang="en-US" sz="1800" dirty="0"/>
            </a:br>
            <a:endParaRPr lang="en-ZA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762000"/>
            <a:ext cx="8435280" cy="5763344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SAB </a:t>
            </a:r>
            <a:r>
              <a:rPr lang="en-ZA" sz="2000" dirty="0"/>
              <a:t>dominant firm has own distribution network and appointed distributors (exclusive)</a:t>
            </a:r>
          </a:p>
          <a:p>
            <a:pPr marL="4000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000" dirty="0"/>
              <a:t>Incumbent firm approach to distribution, set the “rules of the game”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000" dirty="0"/>
              <a:t>Incumbent firm charges AD same price as wholesalers, </a:t>
            </a:r>
            <a:r>
              <a:rPr lang="en-ZA" sz="2000" dirty="0" smtClean="0"/>
              <a:t>independent  </a:t>
            </a:r>
            <a:r>
              <a:rPr lang="en-ZA" sz="2000" dirty="0"/>
              <a:t>distributors cannot compete-reducing options for </a:t>
            </a:r>
            <a:r>
              <a:rPr lang="en-ZA" sz="2000" dirty="0" smtClean="0"/>
              <a:t>    </a:t>
            </a:r>
            <a:r>
              <a:rPr lang="en-ZA" sz="2000" dirty="0" smtClean="0"/>
              <a:t>other </a:t>
            </a:r>
            <a:r>
              <a:rPr lang="en-ZA" sz="2000" dirty="0"/>
              <a:t>brewers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000" dirty="0"/>
              <a:t>CC brought a price discrimination case-lost at TB and </a:t>
            </a:r>
            <a:r>
              <a:rPr lang="en-ZA" sz="2000" dirty="0" smtClean="0"/>
              <a:t>CAC</a:t>
            </a:r>
            <a:endParaRPr lang="en-US" sz="2000" dirty="0" smtClean="0"/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Courts: the case was about 10% of the market therefore failed to meet </a:t>
            </a:r>
            <a:r>
              <a:rPr lang="en-US" sz="2000" i="1" dirty="0">
                <a:solidFill>
                  <a:prstClr val="black"/>
                </a:solidFill>
              </a:rPr>
              <a:t>“</a:t>
            </a:r>
            <a:r>
              <a:rPr lang="en-US" sz="2000" i="1" u="sng" dirty="0">
                <a:solidFill>
                  <a:prstClr val="black"/>
                </a:solidFill>
              </a:rPr>
              <a:t>substantial</a:t>
            </a:r>
            <a:r>
              <a:rPr lang="en-US" sz="2000" i="1" dirty="0">
                <a:solidFill>
                  <a:prstClr val="black"/>
                </a:solidFill>
              </a:rPr>
              <a:t> lessening or prevention of competition</a:t>
            </a:r>
            <a:r>
              <a:rPr lang="en-US" sz="2000" i="1" dirty="0" smtClean="0">
                <a:solidFill>
                  <a:prstClr val="black"/>
                </a:solidFill>
              </a:rPr>
              <a:t>”</a:t>
            </a:r>
            <a:endParaRPr lang="en-ZA" sz="2000" i="1" dirty="0" smtClean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000" i="1" dirty="0" smtClean="0"/>
              <a:t>“</a:t>
            </a:r>
            <a:r>
              <a:rPr lang="en-ZA" sz="2000" i="1" dirty="0"/>
              <a:t>provides a barrier to entry for competitors</a:t>
            </a:r>
            <a:r>
              <a:rPr lang="en-ZA" sz="2000" dirty="0" smtClean="0"/>
              <a:t>”-SAB docs referring to AD system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Micro-brewers </a:t>
            </a:r>
            <a:r>
              <a:rPr lang="en-US" sz="2000" dirty="0" smtClean="0"/>
              <a:t>have found alternative methods of distribution </a:t>
            </a:r>
            <a:r>
              <a:rPr lang="en-US" sz="2000" dirty="0" err="1" smtClean="0"/>
              <a:t>incl</a:t>
            </a:r>
            <a:r>
              <a:rPr lang="en-US" sz="2000" dirty="0" smtClean="0"/>
              <a:t>-agreements with national retailers, logistics </a:t>
            </a:r>
            <a:r>
              <a:rPr lang="en-US" sz="2000" dirty="0" smtClean="0"/>
              <a:t>companies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However-A </a:t>
            </a:r>
            <a:r>
              <a:rPr lang="en-ZA" sz="2000" dirty="0"/>
              <a:t>firm wishing to challenge the incumbent would need to have its own distribution business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913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Regulatory gaps?</a:t>
            </a:r>
            <a:r>
              <a:rPr lang="en-ZA" sz="2800" dirty="0" smtClean="0"/>
              <a:t> </a:t>
            </a:r>
            <a:endParaRPr lang="en-Z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762000"/>
            <a:ext cx="8435280" cy="5475312"/>
          </a:xfrm>
        </p:spPr>
        <p:txBody>
          <a:bodyPr/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Z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policy objectives </a:t>
            </a:r>
            <a:r>
              <a:rPr lang="en-ZA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</a:t>
            </a:r>
            <a:r>
              <a:rPr lang="en-Z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encouraging competition and </a:t>
            </a:r>
            <a:r>
              <a:rPr lang="en-ZA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transformation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ZA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record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ZA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Z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competition authorities’ failure to address market power;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Z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failure </a:t>
            </a:r>
            <a:r>
              <a:rPr lang="en-ZA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</a:t>
            </a:r>
            <a:r>
              <a:rPr lang="en-Z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National Liquor </a:t>
            </a:r>
            <a:r>
              <a:rPr lang="en-ZA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Authority </a:t>
            </a:r>
            <a:r>
              <a:rPr lang="en-Z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ensure vertical separation and access by smaller producers to distribution and retail; and</a:t>
            </a:r>
            <a:r>
              <a:rPr lang="en-ZA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lvl="2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ZA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Initial policy draft proposed vertical separation, later removed –settlement-SAB BEE programmes </a:t>
            </a:r>
            <a:r>
              <a:rPr lang="en-ZA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</a:t>
            </a:r>
            <a:r>
              <a:rPr lang="en-ZA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AD, and supporting hops and barley farmers</a:t>
            </a:r>
          </a:p>
          <a:p>
            <a:pPr lvl="2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Effect: incumbent becomes the gatekeeper</a:t>
            </a:r>
            <a:endParaRPr lang="en-ZA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Z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slow progress in transformation and diversity of ownership with regards to the objectives of the NLA</a:t>
            </a:r>
            <a:r>
              <a:rPr lang="en-ZA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ZA" sz="1800" dirty="0" smtClean="0"/>
          </a:p>
          <a:p>
            <a:pPr marL="0" indent="0"/>
            <a:endParaRPr lang="en-ZA" sz="1800" dirty="0" smtClean="0"/>
          </a:p>
          <a:p>
            <a:pPr marL="0" indent="0"/>
            <a:endParaRPr lang="en-Z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32611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Concluding remarks</a:t>
            </a:r>
            <a:endParaRPr lang="en-ZA" altLang="en-US" sz="28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758190"/>
            <a:ext cx="8229600" cy="5767154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Entrants are typically up against well-entrenched incumbents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Often </a:t>
            </a:r>
            <a:r>
              <a:rPr lang="en-US" sz="2000" dirty="0"/>
              <a:t>incumbents are vertically integrated further raising entry </a:t>
            </a:r>
            <a:r>
              <a:rPr lang="en-US" sz="2000" dirty="0" smtClean="0"/>
              <a:t>barriers, and providing </a:t>
            </a:r>
            <a:r>
              <a:rPr lang="en-US" sz="2000" dirty="0" smtClean="0"/>
              <a:t> further opportunities </a:t>
            </a:r>
            <a:r>
              <a:rPr lang="en-US" sz="2000" dirty="0" smtClean="0"/>
              <a:t>for </a:t>
            </a:r>
            <a:r>
              <a:rPr lang="en-ZA" sz="2000" dirty="0" smtClean="0"/>
              <a:t>strategic behaviour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ZA" sz="2000" dirty="0" smtClean="0"/>
              <a:t>Incumbents have substantial lobbying ability, including to influence regulations in their favour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ZA" sz="2000" dirty="0" smtClean="0"/>
              <a:t>Increased participation? balancing interests </a:t>
            </a:r>
            <a:r>
              <a:rPr lang="en-ZA" sz="2000" dirty="0"/>
              <a:t>of incumbents and </a:t>
            </a:r>
            <a:r>
              <a:rPr lang="en-ZA" sz="2000" dirty="0" smtClean="0"/>
              <a:t>entrants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ZA" sz="2000" dirty="0"/>
              <a:t>objectives of the </a:t>
            </a:r>
            <a:r>
              <a:rPr lang="en-ZA" sz="2000" dirty="0" smtClean="0"/>
              <a:t>Act: economic </a:t>
            </a:r>
            <a:r>
              <a:rPr lang="en-ZA" sz="2000" dirty="0"/>
              <a:t>efficiency and equitable </a:t>
            </a:r>
            <a:r>
              <a:rPr lang="en-ZA" sz="2000" dirty="0" smtClean="0"/>
              <a:t>opportunities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ZA" sz="2000" dirty="0" smtClean="0"/>
              <a:t>But “</a:t>
            </a:r>
            <a:r>
              <a:rPr lang="en-ZA" sz="2000" u="sng" dirty="0" smtClean="0"/>
              <a:t>Substantial</a:t>
            </a:r>
            <a:r>
              <a:rPr lang="en-ZA" sz="2000" dirty="0" smtClean="0"/>
              <a:t> lessening or prevention of competition” </a:t>
            </a:r>
            <a:r>
              <a:rPr lang="en-ZA" sz="2000" dirty="0"/>
              <a:t>vs  “</a:t>
            </a:r>
            <a:r>
              <a:rPr lang="en-ZA" sz="2000" i="1" dirty="0"/>
              <a:t>prevents, distorts, or restricts competition</a:t>
            </a:r>
            <a:r>
              <a:rPr lang="en-ZA" sz="2000" dirty="0"/>
              <a:t>”.</a:t>
            </a:r>
            <a:endParaRPr lang="en-ZA" sz="2000" dirty="0" smtClean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ZA" sz="2000" dirty="0" smtClean="0"/>
              <a:t>Transformation of production and supply raises fundamental questions about to what extent regulations and policies should proactively support entrants</a:t>
            </a:r>
            <a:r>
              <a:rPr lang="en-ZA" sz="2000" dirty="0" smtClean="0"/>
              <a:t>?</a:t>
            </a:r>
          </a:p>
          <a:p>
            <a:pPr marL="457200" lvl="1" indent="0">
              <a:defRPr/>
            </a:pPr>
            <a:endParaRPr lang="en-ZA" sz="2000" dirty="0" smtClean="0"/>
          </a:p>
        </p:txBody>
      </p:sp>
    </p:spTree>
    <p:extLst>
      <p:ext uri="{BB962C8B-B14F-4D97-AF65-F5344CB8AC3E}">
        <p14:creationId xmlns:p14="http://schemas.microsoft.com/office/powerpoint/2010/main" val="125484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J powerpoint presentation amend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UJ powerpoint presentation amend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UJ powerpoint presentation amended</Template>
  <TotalTime>9137</TotalTime>
  <Words>946</Words>
  <Application>Microsoft Office PowerPoint</Application>
  <PresentationFormat>On-screen Show (4:3)</PresentationFormat>
  <Paragraphs>106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Symbol</vt:lpstr>
      <vt:lpstr>UJ powerpoint presentation amended</vt:lpstr>
      <vt:lpstr>Custom Design</vt:lpstr>
      <vt:lpstr>1_UJ powerpoint presentation amended</vt:lpstr>
      <vt:lpstr>Bitmap Image</vt:lpstr>
      <vt:lpstr> Barriers to entry/expansion in the beer industry:  Case study on SA’s Soweto Gold   </vt:lpstr>
      <vt:lpstr>Barriers to entry and inclusive growth </vt:lpstr>
      <vt:lpstr> SA beer value chain</vt:lpstr>
      <vt:lpstr>Barriers to entry/expansion</vt:lpstr>
      <vt:lpstr>BTE (strategic): Access to outlets </vt:lpstr>
      <vt:lpstr>BTE (economies of scale): Routes to market  </vt:lpstr>
      <vt:lpstr>Regulatory gaps? </vt:lpstr>
      <vt:lpstr>Concluding remarks</vt:lpstr>
    </vt:vector>
  </TitlesOfParts>
  <Company>UJ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FOR PRESENTATION HERE</dc:title>
  <dc:creator>omutangwa</dc:creator>
  <cp:lastModifiedBy>Mondliwa, Pamela</cp:lastModifiedBy>
  <cp:revision>349</cp:revision>
  <cp:lastPrinted>2014-09-28T13:02:58Z</cp:lastPrinted>
  <dcterms:created xsi:type="dcterms:W3CDTF">2010-07-05T06:26:14Z</dcterms:created>
  <dcterms:modified xsi:type="dcterms:W3CDTF">2016-03-12T08:25:58Z</dcterms:modified>
</cp:coreProperties>
</file>